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8"/>
  </p:notesMasterIdLst>
  <p:sldIdLst>
    <p:sldId id="257" r:id="rId2"/>
    <p:sldId id="258" r:id="rId3"/>
    <p:sldId id="259" r:id="rId4"/>
    <p:sldId id="260" r:id="rId5"/>
    <p:sldId id="261" r:id="rId6"/>
    <p:sldId id="262" r:id="rId7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5"/>
    <p:restoredTop sz="94635"/>
  </p:normalViewPr>
  <p:slideViewPr>
    <p:cSldViewPr snapToGrid="0" snapToObjects="1">
      <p:cViewPr varScale="1">
        <p:scale>
          <a:sx n="77" d="100"/>
          <a:sy n="77" d="100"/>
        </p:scale>
        <p:origin x="1680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5" name="Shape 135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사진 - 수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이미지"/>
          <p:cNvSpPr>
            <a:spLocks noGrp="1"/>
          </p:cNvSpPr>
          <p:nvPr>
            <p:ph type="pic" idx="21"/>
          </p:nvPr>
        </p:nvSpPr>
        <p:spPr>
          <a:xfrm>
            <a:off x="1622088" y="289099"/>
            <a:ext cx="9753603" cy="650578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제목 텍스트"/>
          <p:cNvSpPr txBox="1">
            <a:spLocks noGrp="1"/>
          </p:cNvSpPr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r>
              <a:t>제목 텍스트</a:t>
            </a:r>
          </a:p>
        </p:txBody>
      </p:sp>
      <p:sp>
        <p:nvSpPr>
          <p:cNvPr id="22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1270000" y="81534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23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사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이미지"/>
          <p:cNvSpPr>
            <a:spLocks noGrp="1"/>
          </p:cNvSpPr>
          <p:nvPr>
            <p:ph type="pic" idx="21"/>
          </p:nvPr>
        </p:nvSpPr>
        <p:spPr>
          <a:xfrm>
            <a:off x="-949853" y="0"/>
            <a:ext cx="14904506" cy="9944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빈 페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제목 텍스트"/>
          <p:cNvSpPr txBox="1"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r>
              <a:t>제목 텍스트</a:t>
            </a:r>
          </a:p>
        </p:txBody>
      </p:sp>
      <p:sp>
        <p:nvSpPr>
          <p:cNvPr id="127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1270000" y="50419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228600" algn="ctr">
              <a:spcBef>
                <a:spcPts val="0"/>
              </a:spcBef>
              <a:buSzTx/>
              <a:buNone/>
              <a:defRPr sz="3700"/>
            </a:lvl2pPr>
            <a:lvl3pPr marL="0" indent="457200" algn="ctr">
              <a:spcBef>
                <a:spcPts val="0"/>
              </a:spcBef>
              <a:buSzTx/>
              <a:buNone/>
              <a:defRPr sz="3700"/>
            </a:lvl3pPr>
            <a:lvl4pPr marL="0" indent="685800" algn="ctr">
              <a:spcBef>
                <a:spcPts val="0"/>
              </a:spcBef>
              <a:buSzTx/>
              <a:buNone/>
              <a:defRPr sz="3700"/>
            </a:lvl4pPr>
            <a:lvl5pPr marL="0" indent="914400" algn="ctr">
              <a:spcBef>
                <a:spcPts val="0"/>
              </a:spcBef>
              <a:buSzTx/>
              <a:buNone/>
              <a:defRPr sz="37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28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- 가운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제목 텍스트"/>
          <p:cNvSpPr txBox="1">
            <a:spLocks noGrp="1"/>
          </p:cNvSpPr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31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사진 - 수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이미지"/>
          <p:cNvSpPr>
            <a:spLocks noGrp="1"/>
          </p:cNvSpPr>
          <p:nvPr>
            <p:ph type="pic" idx="21"/>
          </p:nvPr>
        </p:nvSpPr>
        <p:spPr>
          <a:xfrm>
            <a:off x="2263775" y="613833"/>
            <a:ext cx="12401550" cy="82677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제목 텍스트"/>
          <p:cNvSpPr txBox="1">
            <a:spLocks noGrp="1"/>
          </p:cNvSpPr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제목 텍스트</a:t>
            </a:r>
          </a:p>
        </p:txBody>
      </p:sp>
      <p:sp>
        <p:nvSpPr>
          <p:cNvPr id="40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952500" y="4724400"/>
            <a:ext cx="5334000" cy="4114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1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- 상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제목 텍스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49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및 구분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제목 텍스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57" name="본문 첫 번째 줄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58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, 구분점 및 사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이미지"/>
          <p:cNvSpPr>
            <a:spLocks noGrp="1"/>
          </p:cNvSpPr>
          <p:nvPr>
            <p:ph type="pic" idx="21"/>
          </p:nvPr>
        </p:nvSpPr>
        <p:spPr>
          <a:xfrm>
            <a:off x="4086225" y="2586566"/>
            <a:ext cx="9429750" cy="62865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제목 텍스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67" name="본문 첫 번째 줄…"/>
          <p:cNvSpPr txBox="1">
            <a:spLocks noGrp="1"/>
          </p:cNvSpPr>
          <p:nvPr>
            <p:ph type="body" sz="half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68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6342904" y="9296400"/>
            <a:ext cx="312218" cy="342900"/>
          </a:xfrm>
          <a:prstGeom prst="rect">
            <a:avLst/>
          </a:prstGeom>
        </p:spPr>
        <p:txBody>
          <a:bodyPr/>
          <a:lstStyle>
            <a:lvl1pPr>
              <a:defRPr>
                <a:latin typeface="Apple SD 산돌고딕 Neo 옅은체"/>
                <a:ea typeface="Apple SD 산돌고딕 Neo 옅은체"/>
                <a:cs typeface="Apple SD 산돌고딕 Neo 옅은체"/>
                <a:sym typeface="Apple SD 산돌고딕 Neo 옅은체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구분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본문 첫 번째 줄…"/>
          <p:cNvSpPr txBox="1">
            <a:spLocks noGrp="1"/>
          </p:cNvSpPr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76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사진 - 3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이미지"/>
          <p:cNvSpPr>
            <a:spLocks noGrp="1"/>
          </p:cNvSpPr>
          <p:nvPr>
            <p:ph type="pic" sz="quarter" idx="21"/>
          </p:nvPr>
        </p:nvSpPr>
        <p:spPr>
          <a:xfrm>
            <a:off x="6680200" y="5029200"/>
            <a:ext cx="6054748" cy="4038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이미지"/>
          <p:cNvSpPr>
            <a:spLocks noGrp="1"/>
          </p:cNvSpPr>
          <p:nvPr>
            <p:ph type="pic" sz="quarter" idx="22"/>
          </p:nvPr>
        </p:nvSpPr>
        <p:spPr>
          <a:xfrm>
            <a:off x="6502400" y="889000"/>
            <a:ext cx="5867400" cy="39116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이미지"/>
          <p:cNvSpPr>
            <a:spLocks noGrp="1"/>
          </p:cNvSpPr>
          <p:nvPr>
            <p:ph type="pic" idx="23"/>
          </p:nvPr>
        </p:nvSpPr>
        <p:spPr>
          <a:xfrm>
            <a:off x="-2374900" y="889000"/>
            <a:ext cx="11982450" cy="79883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인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>
            <a:spLocks noGrp="1"/>
          </p:cNvSpPr>
          <p:nvPr>
            <p:ph type="body" sz="quarter" idx="21"/>
          </p:nvPr>
        </p:nvSpPr>
        <p:spPr>
          <a:xfrm>
            <a:off x="1270000" y="6362700"/>
            <a:ext cx="10464800" cy="461366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 i="1"/>
            </a:lvl1pPr>
          </a:lstStyle>
          <a:p>
            <a:r>
              <a:t>–Johnny Appleseed</a:t>
            </a:r>
          </a:p>
        </p:txBody>
      </p:sp>
      <p:sp>
        <p:nvSpPr>
          <p:cNvPr id="94" name="“여기에 인용을 입력하십시오.”"/>
          <p:cNvSpPr txBox="1">
            <a:spLocks noGrp="1"/>
          </p:cNvSpPr>
          <p:nvPr>
            <p:ph type="body" sz="quarter" idx="22"/>
          </p:nvPr>
        </p:nvSpPr>
        <p:spPr>
          <a:xfrm>
            <a:off x="1270000" y="4249191"/>
            <a:ext cx="10464800" cy="64561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4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“여기에 인용을 입력하십시오.” </a:t>
            </a:r>
          </a:p>
        </p:txBody>
      </p:sp>
      <p:sp>
        <p:nvSpPr>
          <p:cNvPr id="95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텍스트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제목 텍스트</a:t>
            </a:r>
          </a:p>
        </p:txBody>
      </p:sp>
      <p:sp>
        <p:nvSpPr>
          <p:cNvPr id="3" name="본문 첫 번째 줄…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6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2" r:id="rId12"/>
  </p:sldLayoutIdLst>
  <p:transition spd="med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선"/>
          <p:cNvSpPr/>
          <p:nvPr/>
        </p:nvSpPr>
        <p:spPr>
          <a:xfrm>
            <a:off x="-9675" y="676188"/>
            <a:ext cx="13004802" cy="1"/>
          </a:xfrm>
          <a:prstGeom prst="line">
            <a:avLst/>
          </a:prstGeom>
          <a:ln w="25400">
            <a:solidFill>
              <a:srgbClr val="5A5F5E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600" b="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endParaRPr/>
          </a:p>
        </p:txBody>
      </p:sp>
      <p:sp>
        <p:nvSpPr>
          <p:cNvPr id="146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6385373" y="9296400"/>
            <a:ext cx="227280" cy="324306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</a:t>
            </a:fld>
            <a:endParaRPr/>
          </a:p>
        </p:txBody>
      </p:sp>
      <p:sp>
        <p:nvSpPr>
          <p:cNvPr id="147" name="Copyright(C) 2015~ SC Solution Co., Ltd.…"/>
          <p:cNvSpPr txBox="1"/>
          <p:nvPr/>
        </p:nvSpPr>
        <p:spPr>
          <a:xfrm>
            <a:off x="4812103" y="8822341"/>
            <a:ext cx="3380594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457200">
              <a:defRPr sz="1400" b="0">
                <a:latin typeface="Helvetica"/>
                <a:ea typeface="Helvetica"/>
                <a:cs typeface="Helvetica"/>
                <a:sym typeface="Helvetica"/>
              </a:defRPr>
            </a:pPr>
            <a:r>
              <a:t>Copyright(C) 2015~ SC Solution Co., Ltd.</a:t>
            </a:r>
          </a:p>
          <a:p>
            <a:pPr defTabSz="457200">
              <a:defRPr sz="1400" b="0">
                <a:latin typeface="Helvetica"/>
                <a:ea typeface="Helvetica"/>
                <a:cs typeface="Helvetica"/>
                <a:sym typeface="Helvetica"/>
              </a:defRPr>
            </a:pPr>
            <a:r>
              <a:t>All Rights Reserved  </a:t>
            </a:r>
          </a:p>
        </p:txBody>
      </p:sp>
      <p:pic>
        <p:nvPicPr>
          <p:cNvPr id="148" name="scsolution-logo.png" descr="scsolution-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53613" y="0"/>
            <a:ext cx="1950622" cy="50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9" name="ThingsWare-logo.png" descr="ThingsWare-log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162283" cy="50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50" name="대전 도시철도공사 : 모터 센서 데이터"/>
          <p:cNvSpPr txBox="1">
            <a:spLocks noGrp="1"/>
          </p:cNvSpPr>
          <p:nvPr>
            <p:ph type="title"/>
          </p:nvPr>
        </p:nvSpPr>
        <p:spPr>
          <a:xfrm>
            <a:off x="-1" y="126053"/>
            <a:ext cx="13021670" cy="533401"/>
          </a:xfrm>
          <a:prstGeom prst="rect">
            <a:avLst/>
          </a:prstGeom>
        </p:spPr>
        <p:txBody>
          <a:bodyPr anchor="ctr">
            <a:normAutofit fontScale="90000"/>
          </a:bodyPr>
          <a:lstStyle/>
          <a:p>
            <a:pPr defTabSz="233679">
              <a:defRPr sz="2880" cap="all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대전 도시철도공사 : </a:t>
            </a:r>
            <a:r>
              <a:rPr b="1">
                <a:latin typeface="Gill Sans"/>
                <a:ea typeface="Gill Sans"/>
                <a:cs typeface="Gill Sans"/>
                <a:sym typeface="Gill Sans"/>
              </a:rPr>
              <a:t>모터 센서 데이터</a:t>
            </a:r>
          </a:p>
        </p:txBody>
      </p:sp>
      <p:sp>
        <p:nvSpPr>
          <p:cNvPr id="151" name="1. 모터 센서 데이터"/>
          <p:cNvSpPr txBox="1"/>
          <p:nvPr/>
        </p:nvSpPr>
        <p:spPr>
          <a:xfrm>
            <a:off x="-1" y="844376"/>
            <a:ext cx="13021670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92500" lnSpcReduction="10000"/>
          </a:bodyPr>
          <a:lstStyle/>
          <a:p>
            <a:pPr lvl="3" indent="411480" algn="l" defTabSz="350520">
              <a:lnSpc>
                <a:spcPct val="120000"/>
              </a:lnSpc>
              <a:spcBef>
                <a:spcPts val="2700"/>
              </a:spcBef>
              <a:defRPr sz="2760">
                <a:latin typeface="Gill Sans"/>
                <a:ea typeface="Gill Sans"/>
                <a:cs typeface="Gill Sans"/>
                <a:sym typeface="Gill Sans"/>
              </a:defRPr>
            </a:pPr>
            <a:r>
              <a:t>1. 모터 센서 데이터 </a:t>
            </a:r>
          </a:p>
        </p:txBody>
      </p:sp>
      <p:sp>
        <p:nvSpPr>
          <p:cNvPr id="152" name="1. 전류 센서…"/>
          <p:cNvSpPr txBox="1"/>
          <p:nvPr/>
        </p:nvSpPr>
        <p:spPr>
          <a:xfrm>
            <a:off x="317500" y="1468429"/>
            <a:ext cx="4401846" cy="15308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 defTabSz="914400">
              <a:lnSpc>
                <a:spcPct val="150000"/>
              </a:lnSpc>
              <a:defRPr sz="1600"/>
            </a:pPr>
            <a:r>
              <a:rPr dirty="0"/>
              <a:t>1. </a:t>
            </a:r>
            <a:r>
              <a:rPr dirty="0" err="1"/>
              <a:t>전류</a:t>
            </a:r>
            <a:r>
              <a:rPr dirty="0"/>
              <a:t> </a:t>
            </a:r>
            <a:r>
              <a:rPr dirty="0" err="1"/>
              <a:t>센서</a:t>
            </a:r>
            <a:endParaRPr dirty="0"/>
          </a:p>
          <a:p>
            <a:pPr algn="l" defTabSz="914400">
              <a:lnSpc>
                <a:spcPct val="150000"/>
              </a:lnSpc>
              <a:defRPr sz="1600" b="0"/>
            </a:pPr>
            <a:r>
              <a:rPr b="1" dirty="0"/>
              <a:t> 1.1. </a:t>
            </a:r>
            <a:r>
              <a:rPr b="1" dirty="0" err="1"/>
              <a:t>센서</a:t>
            </a:r>
            <a:r>
              <a:rPr b="1" dirty="0"/>
              <a:t> </a:t>
            </a:r>
            <a:r>
              <a:rPr b="1" dirty="0" err="1"/>
              <a:t>종류</a:t>
            </a:r>
            <a:r>
              <a:rPr b="1" dirty="0"/>
              <a:t> : </a:t>
            </a:r>
            <a:r>
              <a:rPr b="1" dirty="0" err="1"/>
              <a:t>베어링</a:t>
            </a:r>
            <a:r>
              <a:rPr b="1" dirty="0"/>
              <a:t> </a:t>
            </a:r>
            <a:r>
              <a:rPr b="1" dirty="0" err="1"/>
              <a:t>불량</a:t>
            </a:r>
            <a:r>
              <a:rPr b="1" dirty="0"/>
              <a:t> 3.7kW #1-1</a:t>
            </a:r>
          </a:p>
          <a:p>
            <a:pPr algn="l" defTabSz="914400">
              <a:lnSpc>
                <a:spcPct val="150000"/>
              </a:lnSpc>
              <a:defRPr sz="1600" b="0"/>
            </a:pPr>
            <a:r>
              <a:rPr dirty="0"/>
              <a:t>  : STFCB-20201012-0105-0155</a:t>
            </a:r>
            <a:endParaRPr b="1" dirty="0"/>
          </a:p>
          <a:p>
            <a:pPr algn="l" defTabSz="914400">
              <a:lnSpc>
                <a:spcPct val="150000"/>
              </a:lnSpc>
              <a:defRPr sz="1600" b="0"/>
            </a:pPr>
            <a:r>
              <a:rPr b="1" dirty="0"/>
              <a:t>  </a:t>
            </a:r>
            <a:r>
              <a:rPr dirty="0"/>
              <a:t>(</a:t>
            </a:r>
            <a:r>
              <a:rPr dirty="0" err="1"/>
              <a:t>갑천역</a:t>
            </a:r>
            <a:r>
              <a:rPr dirty="0"/>
              <a:t>, </a:t>
            </a:r>
            <a:r>
              <a:rPr lang="ko-KR" altLang="en-US" dirty="0" err="1"/>
              <a:t>시점공조실</a:t>
            </a:r>
            <a:r>
              <a:rPr lang="en-US" altLang="ko-KR" dirty="0"/>
              <a:t>, </a:t>
            </a:r>
            <a:r>
              <a:rPr lang="en" dirty="0"/>
              <a:t>L-EF-02, </a:t>
            </a:r>
            <a:r>
              <a:rPr lang="ko-KR" altLang="en-US" dirty="0"/>
              <a:t>좌 </a:t>
            </a:r>
            <a:r>
              <a:rPr lang="ko-KR" altLang="en-US" dirty="0" err="1"/>
              <a:t>공조실</a:t>
            </a:r>
            <a:r>
              <a:rPr lang="ko-KR" altLang="en-US" dirty="0"/>
              <a:t> 배기</a:t>
            </a:r>
            <a:r>
              <a:rPr dirty="0"/>
              <a:t>)</a:t>
            </a:r>
          </a:p>
        </p:txBody>
      </p:sp>
      <p:pic>
        <p:nvPicPr>
          <p:cNvPr id="153" name="IMG_20201021_181402.jpg" descr="IMG_20201021_181402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2400" y="936299"/>
            <a:ext cx="2540000" cy="1905001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graphicFrame>
        <p:nvGraphicFramePr>
          <p:cNvPr id="154" name="표"/>
          <p:cNvGraphicFramePr/>
          <p:nvPr>
            <p:extLst>
              <p:ext uri="{D42A27DB-BD31-4B8C-83A1-F6EECF244321}">
                <p14:modId xmlns:p14="http://schemas.microsoft.com/office/powerpoint/2010/main" val="271676129"/>
              </p:ext>
            </p:extLst>
          </p:nvPr>
        </p:nvGraphicFramePr>
        <p:xfrm>
          <a:off x="714607" y="3118144"/>
          <a:ext cx="11550091" cy="5572738"/>
        </p:xfrm>
        <a:graphic>
          <a:graphicData uri="http://schemas.openxmlformats.org/drawingml/2006/table">
            <a:tbl>
              <a:tblPr>
                <a:tableStyleId>{CF821DB8-F4EB-4A41-A1BA-3FCAFE7338EE}</a:tableStyleId>
              </a:tblPr>
              <a:tblGrid>
                <a:gridCol w="32561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10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561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5673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5046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400" b="1">
                          <a:latin typeface="Helvetica Neue "/>
                          <a:sym typeface="Helvetica Neue"/>
                        </a:rPr>
                        <a:t>수집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400" b="1">
                          <a:latin typeface="Helvetica Neue "/>
                          <a:sym typeface="Helvetica Neue"/>
                        </a:rPr>
                        <a:t>정제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400" b="1">
                          <a:latin typeface="Helvetica Neue "/>
                          <a:sym typeface="Helvetica Neue"/>
                        </a:rPr>
                        <a:t>라벨링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400" b="1">
                          <a:latin typeface="Helvetica Neue "/>
                          <a:sym typeface="Helvetica Neue"/>
                        </a:rPr>
                        <a:t>데이터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FFFC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61139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1200" b="1">
                          <a:solidFill>
                            <a:srgbClr val="333333"/>
                          </a:solidFill>
                          <a:latin typeface="Helvetica Neue "/>
                          <a:ea typeface="Times Roman"/>
                          <a:cs typeface="Times Roman"/>
                          <a:sym typeface="Times Roman"/>
                        </a:rPr>
                        <a:t>STFCB-20201012-0105-0155_20201228_133204_002.dat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200" dirty="0" err="1">
                          <a:latin typeface="Helvetica Neue "/>
                          <a:sym typeface="Helvetica Neue"/>
                        </a:rPr>
                        <a:t>정상</a:t>
                      </a:r>
                      <a:r>
                        <a:rPr sz="1200" dirty="0">
                          <a:latin typeface="Helvetica Neue "/>
                          <a:sym typeface="Helvetica Neue"/>
                        </a:rPr>
                        <a:t>
(</a:t>
                      </a:r>
                      <a:r>
                        <a:rPr sz="1200" dirty="0" err="1">
                          <a:latin typeface="Helvetica Neue "/>
                          <a:sym typeface="Helvetica Neue"/>
                        </a:rPr>
                        <a:t>동작</a:t>
                      </a:r>
                      <a:r>
                        <a:rPr sz="1200" dirty="0">
                          <a:latin typeface="Helvetica Neue "/>
                          <a:sym typeface="Helvetica Neue"/>
                        </a:rPr>
                        <a:t>)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1200" b="1">
                          <a:solidFill>
                            <a:srgbClr val="333333"/>
                          </a:solidFill>
                          <a:latin typeface="Helvetica Neue "/>
                          <a:ea typeface="Times Roman"/>
                          <a:cs typeface="Times Roman"/>
                          <a:sym typeface="Times Roman"/>
                        </a:rPr>
                        <a:t>STFCB-20201012-0105-0155_20201228_133204_002.csv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"/>
                        </a:defRPr>
                      </a:pPr>
                      <a:endParaRPr>
                        <a:latin typeface="Helvetica Neue "/>
                      </a:endParaRPr>
                    </a:p>
                  </a:txBody>
                  <a:tcPr marL="50800" marR="50800" marT="50800" marB="50800" anchor="ctr" horzOverflow="overflow">
                    <a:blipFill rotWithShape="1">
                      <a:blip r:embed="rId5"/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61139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1200" b="1">
                          <a:solidFill>
                            <a:srgbClr val="333333"/>
                          </a:solidFill>
                          <a:latin typeface="Helvetica Neue "/>
                          <a:ea typeface="Times Roman"/>
                          <a:cs typeface="Times Roman"/>
                          <a:sym typeface="Times Roman"/>
                        </a:rPr>
                        <a:t>STFCB-20201012-0105-0155_20201228_132004_002.dat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200" dirty="0" err="1">
                          <a:latin typeface="Helvetica Neue "/>
                          <a:sym typeface="Helvetica Neue"/>
                        </a:rPr>
                        <a:t>비정상</a:t>
                      </a:r>
                      <a:r>
                        <a:rPr sz="1200" dirty="0">
                          <a:latin typeface="Helvetica Neue "/>
                          <a:sym typeface="Helvetica Neue"/>
                        </a:rPr>
                        <a:t>
(</a:t>
                      </a:r>
                      <a:r>
                        <a:rPr sz="1200" dirty="0" err="1">
                          <a:latin typeface="Helvetica Neue "/>
                          <a:sym typeface="Helvetica Neue"/>
                        </a:rPr>
                        <a:t>비동작</a:t>
                      </a:r>
                      <a:r>
                        <a:rPr sz="1200" dirty="0">
                          <a:latin typeface="Helvetica Neue "/>
                          <a:sym typeface="Helvetica Neue"/>
                        </a:rPr>
                        <a:t>)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1200" b="1">
                          <a:solidFill>
                            <a:srgbClr val="333333"/>
                          </a:solidFill>
                          <a:latin typeface="Helvetica Neue "/>
                          <a:ea typeface="Times Roman"/>
                          <a:cs typeface="Times Roman"/>
                          <a:sym typeface="Times Roman"/>
                        </a:rPr>
                        <a:t>STFCB-20201012-0105-0155_20201228_132004_002.csv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"/>
                        </a:defRPr>
                      </a:pPr>
                      <a:endParaRPr dirty="0">
                        <a:latin typeface="Helvetica Neue "/>
                      </a:endParaRPr>
                    </a:p>
                  </a:txBody>
                  <a:tcPr marL="50800" marR="50800" marT="50800" marB="50800" anchor="ctr" horzOverflow="overflow">
                    <a:blipFill rotWithShape="1">
                      <a:blip r:embed="rId6"/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선"/>
          <p:cNvSpPr/>
          <p:nvPr/>
        </p:nvSpPr>
        <p:spPr>
          <a:xfrm>
            <a:off x="-9675" y="676188"/>
            <a:ext cx="13004802" cy="1"/>
          </a:xfrm>
          <a:prstGeom prst="line">
            <a:avLst/>
          </a:prstGeom>
          <a:ln w="25400">
            <a:solidFill>
              <a:srgbClr val="5A5F5E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600" b="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endParaRPr/>
          </a:p>
        </p:txBody>
      </p:sp>
      <p:sp>
        <p:nvSpPr>
          <p:cNvPr id="157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6385373" y="9296400"/>
            <a:ext cx="227280" cy="324306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</a:t>
            </a:fld>
            <a:endParaRPr/>
          </a:p>
        </p:txBody>
      </p:sp>
      <p:sp>
        <p:nvSpPr>
          <p:cNvPr id="158" name="Copyright(C) 2015~ SC Solution Co., Ltd.…"/>
          <p:cNvSpPr txBox="1"/>
          <p:nvPr/>
        </p:nvSpPr>
        <p:spPr>
          <a:xfrm>
            <a:off x="4812103" y="8822341"/>
            <a:ext cx="3380594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457200">
              <a:defRPr sz="1400" b="0">
                <a:latin typeface="Helvetica"/>
                <a:ea typeface="Helvetica"/>
                <a:cs typeface="Helvetica"/>
                <a:sym typeface="Helvetica"/>
              </a:defRPr>
            </a:pPr>
            <a:r>
              <a:t>Copyright(C) 2015~ SC Solution Co., Ltd.</a:t>
            </a:r>
          </a:p>
          <a:p>
            <a:pPr defTabSz="457200">
              <a:defRPr sz="1400" b="0">
                <a:latin typeface="Helvetica"/>
                <a:ea typeface="Helvetica"/>
                <a:cs typeface="Helvetica"/>
                <a:sym typeface="Helvetica"/>
              </a:defRPr>
            </a:pPr>
            <a:r>
              <a:t>All Rights Reserved  </a:t>
            </a:r>
          </a:p>
        </p:txBody>
      </p:sp>
      <p:pic>
        <p:nvPicPr>
          <p:cNvPr id="159" name="scsolution-logo.png" descr="scsolution-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53613" y="0"/>
            <a:ext cx="1950622" cy="50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60" name="ThingsWare-logo.png" descr="ThingsWare-log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162283" cy="50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61" name="대전 도시철도공사 : 모터 센서 데이터"/>
          <p:cNvSpPr txBox="1">
            <a:spLocks noGrp="1"/>
          </p:cNvSpPr>
          <p:nvPr>
            <p:ph type="title"/>
          </p:nvPr>
        </p:nvSpPr>
        <p:spPr>
          <a:xfrm>
            <a:off x="-1" y="126053"/>
            <a:ext cx="13021670" cy="533401"/>
          </a:xfrm>
          <a:prstGeom prst="rect">
            <a:avLst/>
          </a:prstGeom>
        </p:spPr>
        <p:txBody>
          <a:bodyPr anchor="ctr">
            <a:normAutofit fontScale="90000"/>
          </a:bodyPr>
          <a:lstStyle/>
          <a:p>
            <a:pPr defTabSz="233679">
              <a:defRPr sz="2880" cap="all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대전 도시철도공사 : </a:t>
            </a:r>
            <a:r>
              <a:rPr b="1">
                <a:latin typeface="Gill Sans"/>
                <a:ea typeface="Gill Sans"/>
                <a:cs typeface="Gill Sans"/>
                <a:sym typeface="Gill Sans"/>
              </a:rPr>
              <a:t>모터 센서 데이터</a:t>
            </a:r>
          </a:p>
        </p:txBody>
      </p:sp>
      <p:sp>
        <p:nvSpPr>
          <p:cNvPr id="162" name="1. 모터 센서 데이터"/>
          <p:cNvSpPr txBox="1"/>
          <p:nvPr/>
        </p:nvSpPr>
        <p:spPr>
          <a:xfrm>
            <a:off x="-1" y="844376"/>
            <a:ext cx="13021670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92500" lnSpcReduction="10000"/>
          </a:bodyPr>
          <a:lstStyle/>
          <a:p>
            <a:pPr lvl="3" indent="411480" algn="l" defTabSz="350520">
              <a:lnSpc>
                <a:spcPct val="120000"/>
              </a:lnSpc>
              <a:spcBef>
                <a:spcPts val="2700"/>
              </a:spcBef>
              <a:defRPr sz="2760">
                <a:latin typeface="Gill Sans"/>
                <a:ea typeface="Gill Sans"/>
                <a:cs typeface="Gill Sans"/>
                <a:sym typeface="Gill Sans"/>
              </a:defRPr>
            </a:pPr>
            <a:r>
              <a:t>1. 모터 센서 데이터 </a:t>
            </a:r>
          </a:p>
        </p:txBody>
      </p:sp>
      <p:sp>
        <p:nvSpPr>
          <p:cNvPr id="163" name="1. 전류 센서…"/>
          <p:cNvSpPr txBox="1"/>
          <p:nvPr/>
        </p:nvSpPr>
        <p:spPr>
          <a:xfrm>
            <a:off x="317500" y="1468429"/>
            <a:ext cx="4344138" cy="15308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 defTabSz="914400">
              <a:lnSpc>
                <a:spcPct val="150000"/>
              </a:lnSpc>
              <a:defRPr sz="1600"/>
            </a:pPr>
            <a:r>
              <a:rPr dirty="0"/>
              <a:t>1. </a:t>
            </a:r>
            <a:r>
              <a:rPr dirty="0" err="1"/>
              <a:t>전류</a:t>
            </a:r>
            <a:r>
              <a:rPr dirty="0"/>
              <a:t> </a:t>
            </a:r>
            <a:r>
              <a:rPr dirty="0" err="1"/>
              <a:t>센서</a:t>
            </a:r>
            <a:endParaRPr dirty="0"/>
          </a:p>
          <a:p>
            <a:pPr algn="l" defTabSz="914400">
              <a:lnSpc>
                <a:spcPct val="150000"/>
              </a:lnSpc>
              <a:defRPr sz="1600" b="0"/>
            </a:pPr>
            <a:r>
              <a:rPr b="1" dirty="0"/>
              <a:t> 1.1. </a:t>
            </a:r>
            <a:r>
              <a:rPr b="1" dirty="0" err="1"/>
              <a:t>센서</a:t>
            </a:r>
            <a:r>
              <a:rPr b="1" dirty="0"/>
              <a:t> </a:t>
            </a:r>
            <a:r>
              <a:rPr b="1" dirty="0" err="1"/>
              <a:t>종류</a:t>
            </a:r>
            <a:r>
              <a:rPr b="1" dirty="0"/>
              <a:t> : </a:t>
            </a:r>
            <a:r>
              <a:rPr b="1" dirty="0" err="1"/>
              <a:t>베어링</a:t>
            </a:r>
            <a:r>
              <a:rPr b="1" dirty="0"/>
              <a:t> </a:t>
            </a:r>
            <a:r>
              <a:rPr b="1" dirty="0" err="1"/>
              <a:t>불량</a:t>
            </a:r>
            <a:r>
              <a:rPr b="1" dirty="0"/>
              <a:t> 3.7kW #1-2</a:t>
            </a:r>
          </a:p>
          <a:p>
            <a:pPr algn="l" defTabSz="914400">
              <a:lnSpc>
                <a:spcPct val="150000"/>
              </a:lnSpc>
              <a:defRPr sz="1600" b="0"/>
            </a:pPr>
            <a:r>
              <a:rPr dirty="0"/>
              <a:t>  : STFCB-20201012-0105-0155</a:t>
            </a:r>
            <a:endParaRPr b="1" dirty="0"/>
          </a:p>
          <a:p>
            <a:pPr algn="l" defTabSz="914400">
              <a:lnSpc>
                <a:spcPct val="150000"/>
              </a:lnSpc>
              <a:defRPr sz="1600" b="0"/>
            </a:pP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 err="1"/>
              <a:t>갑천역</a:t>
            </a:r>
            <a:r>
              <a:rPr lang="en-US" altLang="ko-KR" dirty="0"/>
              <a:t>, </a:t>
            </a:r>
            <a:r>
              <a:rPr lang="ko-KR" altLang="en-US" dirty="0" err="1"/>
              <a:t>시점공조실</a:t>
            </a:r>
            <a:r>
              <a:rPr lang="en-US" altLang="ko-KR" dirty="0"/>
              <a:t>, </a:t>
            </a:r>
            <a:r>
              <a:rPr lang="en" altLang="ko-KR" dirty="0"/>
              <a:t>L-EF-02, </a:t>
            </a:r>
            <a:r>
              <a:rPr lang="ko-KR" altLang="en-US" dirty="0"/>
              <a:t>좌 </a:t>
            </a:r>
            <a:r>
              <a:rPr lang="ko-KR" altLang="en-US" dirty="0" err="1"/>
              <a:t>공조실</a:t>
            </a:r>
            <a:r>
              <a:rPr lang="ko-KR" altLang="en-US" dirty="0"/>
              <a:t> 배기</a:t>
            </a:r>
            <a:r>
              <a:rPr lang="en-US" altLang="ko-KR" dirty="0"/>
              <a:t>)</a:t>
            </a:r>
            <a:endParaRPr dirty="0"/>
          </a:p>
        </p:txBody>
      </p:sp>
      <p:pic>
        <p:nvPicPr>
          <p:cNvPr id="164" name="IMG_20201021_181402.jpg" descr="IMG_20201021_181402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2400" y="936299"/>
            <a:ext cx="2540000" cy="1905001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graphicFrame>
        <p:nvGraphicFramePr>
          <p:cNvPr id="165" name="표"/>
          <p:cNvGraphicFramePr/>
          <p:nvPr>
            <p:extLst>
              <p:ext uri="{D42A27DB-BD31-4B8C-83A1-F6EECF244321}">
                <p14:modId xmlns:p14="http://schemas.microsoft.com/office/powerpoint/2010/main" val="989043872"/>
              </p:ext>
            </p:extLst>
          </p:nvPr>
        </p:nvGraphicFramePr>
        <p:xfrm>
          <a:off x="714607" y="3118144"/>
          <a:ext cx="11550091" cy="5572738"/>
        </p:xfrm>
        <a:graphic>
          <a:graphicData uri="http://schemas.openxmlformats.org/drawingml/2006/table">
            <a:tbl>
              <a:tblPr>
                <a:tableStyleId>{CF821DB8-F4EB-4A41-A1BA-3FCAFE7338EE}</a:tableStyleId>
              </a:tblPr>
              <a:tblGrid>
                <a:gridCol w="32561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10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561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5673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5046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400" b="1">
                          <a:latin typeface="Helvetica Neue "/>
                          <a:sym typeface="Helvetica Neue"/>
                        </a:rPr>
                        <a:t>수집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400" b="1">
                          <a:latin typeface="Helvetica Neue "/>
                          <a:sym typeface="Helvetica Neue"/>
                        </a:rPr>
                        <a:t>정제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400" b="1">
                          <a:latin typeface="Helvetica Neue "/>
                          <a:sym typeface="Helvetica Neue"/>
                        </a:rPr>
                        <a:t>라벨링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400" b="1">
                          <a:latin typeface="Helvetica Neue "/>
                          <a:sym typeface="Helvetica Neue"/>
                        </a:rPr>
                        <a:t>데이터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FFFC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61139">
                <a:tc>
                  <a:txBody>
                    <a:bodyPr/>
                    <a:lstStyle/>
                    <a:p>
                      <a:pPr algn="l" defTabSz="457200">
                        <a:defRPr sz="1200" b="1">
                          <a:solidFill>
                            <a:srgbClr val="333333"/>
                          </a:solidFill>
                          <a:latin typeface="Times Roman"/>
                          <a:ea typeface="Times Roman"/>
                          <a:cs typeface="Times Roman"/>
                          <a:sym typeface="Times Roman"/>
                        </a:defRPr>
                      </a:pPr>
                      <a:r>
                        <a:rPr lang="en" altLang="ko-KR" sz="1200" b="1" i="0" u="none" strike="noStrike" cap="none" spc="0" baseline="0" dirty="0">
                          <a:solidFill>
                            <a:srgbClr val="000000"/>
                          </a:solidFill>
                          <a:effectLst/>
                          <a:uFillTx/>
                          <a:latin typeface="Helvetica Neue "/>
                          <a:ea typeface="Helvetica Neue"/>
                          <a:cs typeface="Helvetica Neue"/>
                          <a:sym typeface="Times Roman"/>
                        </a:rPr>
                        <a:t>STFCB-20201012-0105-0155_20201228_132704_002.dat</a:t>
                      </a:r>
                      <a:endParaRPr dirty="0">
                        <a:latin typeface="Helvetica Neue "/>
                      </a:endParaRPr>
                    </a:p>
                  </a:txBody>
                  <a:tcPr marL="50800" marR="50800" marT="50800" marB="50800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200" dirty="0" err="1">
                          <a:latin typeface="Helvetica Neue "/>
                          <a:sym typeface="Helvetica Neue"/>
                        </a:rPr>
                        <a:t>정상</a:t>
                      </a:r>
                      <a:r>
                        <a:rPr sz="1200" dirty="0">
                          <a:latin typeface="Helvetica Neue "/>
                          <a:sym typeface="Helvetica Neue"/>
                        </a:rPr>
                        <a:t>
(</a:t>
                      </a:r>
                      <a:r>
                        <a:rPr sz="1200" dirty="0" err="1">
                          <a:latin typeface="Helvetica Neue "/>
                          <a:sym typeface="Helvetica Neue"/>
                        </a:rPr>
                        <a:t>동작</a:t>
                      </a:r>
                      <a:r>
                        <a:rPr sz="1200" dirty="0">
                          <a:latin typeface="Helvetica Neue "/>
                          <a:sym typeface="Helvetica Neue"/>
                        </a:rPr>
                        <a:t>)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200" b="1">
                          <a:solidFill>
                            <a:srgbClr val="333333"/>
                          </a:solidFill>
                          <a:latin typeface="Times Roman"/>
                          <a:ea typeface="Times Roman"/>
                          <a:cs typeface="Times Roman"/>
                          <a:sym typeface="Times Roman"/>
                        </a:defRPr>
                      </a:pPr>
                      <a:r>
                        <a:rPr lang="en" altLang="ko-KR" sz="1200" b="1" i="0" u="none" strike="noStrike" cap="none" spc="0" baseline="0" dirty="0">
                          <a:solidFill>
                            <a:srgbClr val="000000"/>
                          </a:solidFill>
                          <a:effectLst/>
                          <a:uFillTx/>
                          <a:latin typeface="Helvetica Neue "/>
                          <a:ea typeface="Helvetica Neue"/>
                          <a:cs typeface="Helvetica Neue"/>
                          <a:sym typeface="Times Roman"/>
                        </a:rPr>
                        <a:t>STFCB-20201012-0105-0155_20201228_132704_002.csv</a:t>
                      </a:r>
                      <a:endParaRPr dirty="0">
                        <a:latin typeface="Helvetica Neue "/>
                      </a:endParaRPr>
                    </a:p>
                  </a:txBody>
                  <a:tcPr marL="50800" marR="50800" marT="50800" marB="50800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"/>
                        </a:defRPr>
                      </a:pPr>
                      <a:endParaRPr>
                        <a:latin typeface="Helvetica Neue "/>
                      </a:endParaRPr>
                    </a:p>
                  </a:txBody>
                  <a:tcPr marL="50800" marR="50800" marT="50800" marB="50800" anchor="ctr" horzOverflow="overflow"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61139">
                <a:tc>
                  <a:txBody>
                    <a:bodyPr/>
                    <a:lstStyle/>
                    <a:p>
                      <a:pPr algn="l" defTabSz="457200">
                        <a:defRPr sz="1200" b="1">
                          <a:solidFill>
                            <a:srgbClr val="333333"/>
                          </a:solidFill>
                          <a:latin typeface="Times Roman"/>
                          <a:ea typeface="Times Roman"/>
                          <a:cs typeface="Times Roman"/>
                          <a:sym typeface="Times Roman"/>
                        </a:defRPr>
                      </a:pPr>
                      <a:r>
                        <a:rPr lang="en" altLang="ko-KR" sz="1200" b="1" i="0" u="none" strike="noStrike" cap="none" spc="0" baseline="0" dirty="0">
                          <a:solidFill>
                            <a:srgbClr val="000000"/>
                          </a:solidFill>
                          <a:effectLst/>
                          <a:uFillTx/>
                          <a:latin typeface="Helvetica Neue "/>
                          <a:ea typeface="Helvetica Neue"/>
                          <a:cs typeface="Helvetica Neue"/>
                          <a:sym typeface="Times Roman"/>
                        </a:rPr>
                        <a:t>STFCB-20201012-0105-0155_20201228_131904_002.dat</a:t>
                      </a:r>
                      <a:endParaRPr dirty="0">
                        <a:latin typeface="Helvetica Neue "/>
                      </a:endParaRPr>
                    </a:p>
                  </a:txBody>
                  <a:tcPr marL="50800" marR="50800" marT="50800" marB="50800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200" dirty="0" err="1">
                          <a:latin typeface="Helvetica Neue "/>
                          <a:sym typeface="Helvetica Neue"/>
                        </a:rPr>
                        <a:t>비정상</a:t>
                      </a:r>
                      <a:r>
                        <a:rPr sz="1200" dirty="0">
                          <a:latin typeface="Helvetica Neue "/>
                          <a:sym typeface="Helvetica Neue"/>
                        </a:rPr>
                        <a:t>
(</a:t>
                      </a:r>
                      <a:r>
                        <a:rPr sz="1200" dirty="0" err="1">
                          <a:latin typeface="Helvetica Neue "/>
                          <a:sym typeface="Helvetica Neue"/>
                        </a:rPr>
                        <a:t>비동작</a:t>
                      </a:r>
                      <a:r>
                        <a:rPr sz="1200" dirty="0">
                          <a:latin typeface="Helvetica Neue "/>
                          <a:sym typeface="Helvetica Neue"/>
                        </a:rPr>
                        <a:t>)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200" b="1">
                          <a:solidFill>
                            <a:srgbClr val="333333"/>
                          </a:solidFill>
                          <a:latin typeface="Times Roman"/>
                          <a:ea typeface="Times Roman"/>
                          <a:cs typeface="Times Roman"/>
                          <a:sym typeface="Times Roman"/>
                        </a:defRPr>
                      </a:pPr>
                      <a:r>
                        <a:rPr lang="en" altLang="ko-KR" sz="1200" b="1" i="0" u="none" strike="noStrike" cap="none" spc="0" baseline="0" dirty="0">
                          <a:solidFill>
                            <a:srgbClr val="000000"/>
                          </a:solidFill>
                          <a:effectLst/>
                          <a:uFillTx/>
                          <a:latin typeface="Helvetica Neue "/>
                          <a:ea typeface="Helvetica Neue"/>
                          <a:cs typeface="Helvetica Neue"/>
                          <a:sym typeface="Times Roman"/>
                        </a:rPr>
                        <a:t>STFCB-20201012-0105-0155_20201228_131904_002.csv</a:t>
                      </a:r>
                      <a:endParaRPr dirty="0">
                        <a:latin typeface="Helvetica Neue "/>
                      </a:endParaRPr>
                    </a:p>
                  </a:txBody>
                  <a:tcPr marL="50800" marR="50800" marT="50800" marB="50800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"/>
                        </a:defRPr>
                      </a:pPr>
                      <a:endParaRPr dirty="0">
                        <a:latin typeface="Helvetica Neue "/>
                      </a:endParaRPr>
                    </a:p>
                  </a:txBody>
                  <a:tcPr marL="50800" marR="50800" marT="50800" marB="50800" anchor="ctr" horzOverflow="overflow">
                    <a:blipFill dpi="0" rotWithShape="1"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선"/>
          <p:cNvSpPr/>
          <p:nvPr/>
        </p:nvSpPr>
        <p:spPr>
          <a:xfrm>
            <a:off x="-9675" y="676188"/>
            <a:ext cx="13004802" cy="1"/>
          </a:xfrm>
          <a:prstGeom prst="line">
            <a:avLst/>
          </a:prstGeom>
          <a:ln w="25400">
            <a:solidFill>
              <a:srgbClr val="5A5F5E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600" b="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endParaRPr/>
          </a:p>
        </p:txBody>
      </p:sp>
      <p:sp>
        <p:nvSpPr>
          <p:cNvPr id="168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6385373" y="9296400"/>
            <a:ext cx="227280" cy="324306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</a:t>
            </a:fld>
            <a:endParaRPr/>
          </a:p>
        </p:txBody>
      </p:sp>
      <p:sp>
        <p:nvSpPr>
          <p:cNvPr id="169" name="Copyright(C) 2015~ SC Solution Co., Ltd.…"/>
          <p:cNvSpPr txBox="1"/>
          <p:nvPr/>
        </p:nvSpPr>
        <p:spPr>
          <a:xfrm>
            <a:off x="4812103" y="8822341"/>
            <a:ext cx="3380594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457200">
              <a:defRPr sz="1400" b="0">
                <a:latin typeface="Helvetica"/>
                <a:ea typeface="Helvetica"/>
                <a:cs typeface="Helvetica"/>
                <a:sym typeface="Helvetica"/>
              </a:defRPr>
            </a:pPr>
            <a:r>
              <a:t>Copyright(C) 2015~ SC Solution Co., Ltd.</a:t>
            </a:r>
          </a:p>
          <a:p>
            <a:pPr defTabSz="457200">
              <a:defRPr sz="1400" b="0">
                <a:latin typeface="Helvetica"/>
                <a:ea typeface="Helvetica"/>
                <a:cs typeface="Helvetica"/>
                <a:sym typeface="Helvetica"/>
              </a:defRPr>
            </a:pPr>
            <a:r>
              <a:t>All Rights Reserved  </a:t>
            </a:r>
          </a:p>
        </p:txBody>
      </p:sp>
      <p:pic>
        <p:nvPicPr>
          <p:cNvPr id="170" name="scsolution-logo.png" descr="scsolution-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53613" y="0"/>
            <a:ext cx="1950622" cy="50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71" name="ThingsWare-logo.png" descr="ThingsWare-log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162283" cy="50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72" name="대전 도시철도공사 : 모터 센서 데이터"/>
          <p:cNvSpPr txBox="1">
            <a:spLocks noGrp="1"/>
          </p:cNvSpPr>
          <p:nvPr>
            <p:ph type="title"/>
          </p:nvPr>
        </p:nvSpPr>
        <p:spPr>
          <a:xfrm>
            <a:off x="-1" y="126053"/>
            <a:ext cx="13021670" cy="533401"/>
          </a:xfrm>
          <a:prstGeom prst="rect">
            <a:avLst/>
          </a:prstGeom>
        </p:spPr>
        <p:txBody>
          <a:bodyPr anchor="ctr">
            <a:normAutofit fontScale="90000"/>
          </a:bodyPr>
          <a:lstStyle/>
          <a:p>
            <a:pPr defTabSz="233679">
              <a:defRPr sz="2880" cap="all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대전 도시철도공사 : </a:t>
            </a:r>
            <a:r>
              <a:rPr b="1">
                <a:latin typeface="Gill Sans"/>
                <a:ea typeface="Gill Sans"/>
                <a:cs typeface="Gill Sans"/>
                <a:sym typeface="Gill Sans"/>
              </a:rPr>
              <a:t>모터 센서 데이터</a:t>
            </a:r>
          </a:p>
        </p:txBody>
      </p:sp>
      <p:sp>
        <p:nvSpPr>
          <p:cNvPr id="173" name="1. 모터 센서 데이터"/>
          <p:cNvSpPr txBox="1"/>
          <p:nvPr/>
        </p:nvSpPr>
        <p:spPr>
          <a:xfrm>
            <a:off x="-1" y="844376"/>
            <a:ext cx="13021670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92500" lnSpcReduction="10000"/>
          </a:bodyPr>
          <a:lstStyle/>
          <a:p>
            <a:pPr lvl="3" indent="411480" algn="l" defTabSz="350520">
              <a:lnSpc>
                <a:spcPct val="120000"/>
              </a:lnSpc>
              <a:spcBef>
                <a:spcPts val="2700"/>
              </a:spcBef>
              <a:defRPr sz="2760">
                <a:latin typeface="Gill Sans"/>
                <a:ea typeface="Gill Sans"/>
                <a:cs typeface="Gill Sans"/>
                <a:sym typeface="Gill Sans"/>
              </a:defRPr>
            </a:pPr>
            <a:r>
              <a:t>1. 모터 센서 데이터 </a:t>
            </a:r>
          </a:p>
        </p:txBody>
      </p:sp>
      <p:sp>
        <p:nvSpPr>
          <p:cNvPr id="174" name="1. 전류 센서…"/>
          <p:cNvSpPr txBox="1"/>
          <p:nvPr/>
        </p:nvSpPr>
        <p:spPr>
          <a:xfrm>
            <a:off x="317500" y="1468429"/>
            <a:ext cx="4344138" cy="15308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 defTabSz="914400">
              <a:lnSpc>
                <a:spcPct val="150000"/>
              </a:lnSpc>
              <a:defRPr sz="1600"/>
            </a:pPr>
            <a:r>
              <a:rPr dirty="0"/>
              <a:t>1. </a:t>
            </a:r>
            <a:r>
              <a:rPr dirty="0" err="1"/>
              <a:t>전류</a:t>
            </a:r>
            <a:r>
              <a:rPr dirty="0"/>
              <a:t> </a:t>
            </a:r>
            <a:r>
              <a:rPr dirty="0" err="1"/>
              <a:t>센서</a:t>
            </a:r>
            <a:endParaRPr dirty="0"/>
          </a:p>
          <a:p>
            <a:pPr algn="l" defTabSz="914400">
              <a:lnSpc>
                <a:spcPct val="150000"/>
              </a:lnSpc>
              <a:defRPr sz="1600" b="0"/>
            </a:pPr>
            <a:r>
              <a:rPr b="1" dirty="0"/>
              <a:t> 1.1. </a:t>
            </a:r>
            <a:r>
              <a:rPr b="1" dirty="0" err="1"/>
              <a:t>센서</a:t>
            </a:r>
            <a:r>
              <a:rPr b="1" dirty="0"/>
              <a:t> </a:t>
            </a:r>
            <a:r>
              <a:rPr b="1" dirty="0" err="1"/>
              <a:t>종류</a:t>
            </a:r>
            <a:r>
              <a:rPr b="1" dirty="0"/>
              <a:t> : </a:t>
            </a:r>
            <a:r>
              <a:rPr b="1" dirty="0" err="1"/>
              <a:t>베어링</a:t>
            </a:r>
            <a:r>
              <a:rPr b="1" dirty="0"/>
              <a:t> </a:t>
            </a:r>
            <a:r>
              <a:rPr b="1" dirty="0" err="1"/>
              <a:t>불량</a:t>
            </a:r>
            <a:r>
              <a:rPr b="1" dirty="0"/>
              <a:t> 3.7kW #1-3</a:t>
            </a:r>
          </a:p>
          <a:p>
            <a:pPr algn="l" defTabSz="914400">
              <a:lnSpc>
                <a:spcPct val="150000"/>
              </a:lnSpc>
              <a:defRPr sz="1600" b="0"/>
            </a:pPr>
            <a:r>
              <a:rPr dirty="0"/>
              <a:t>  : STFCB-20201012-0105-0155</a:t>
            </a:r>
            <a:endParaRPr b="1" dirty="0"/>
          </a:p>
          <a:p>
            <a:pPr algn="l" defTabSz="914400">
              <a:lnSpc>
                <a:spcPct val="150000"/>
              </a:lnSpc>
              <a:defRPr sz="1600" b="0"/>
            </a:pP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 err="1"/>
              <a:t>갑천역</a:t>
            </a:r>
            <a:r>
              <a:rPr lang="en-US" altLang="ko-KR" dirty="0"/>
              <a:t>, </a:t>
            </a:r>
            <a:r>
              <a:rPr lang="ko-KR" altLang="en-US" dirty="0" err="1"/>
              <a:t>시점공조실</a:t>
            </a:r>
            <a:r>
              <a:rPr lang="en-US" altLang="ko-KR" dirty="0"/>
              <a:t>, </a:t>
            </a:r>
            <a:r>
              <a:rPr lang="en" altLang="ko-KR" dirty="0"/>
              <a:t>L-EF-02, </a:t>
            </a:r>
            <a:r>
              <a:rPr lang="ko-KR" altLang="en-US" dirty="0"/>
              <a:t>좌 </a:t>
            </a:r>
            <a:r>
              <a:rPr lang="ko-KR" altLang="en-US" dirty="0" err="1"/>
              <a:t>공조실</a:t>
            </a:r>
            <a:r>
              <a:rPr lang="ko-KR" altLang="en-US" dirty="0"/>
              <a:t> 배기</a:t>
            </a:r>
            <a:r>
              <a:rPr lang="en-US" altLang="ko-KR" dirty="0"/>
              <a:t>)</a:t>
            </a:r>
            <a:endParaRPr dirty="0"/>
          </a:p>
        </p:txBody>
      </p:sp>
      <p:pic>
        <p:nvPicPr>
          <p:cNvPr id="175" name="IMG_20201021_181402.jpg" descr="IMG_20201021_181402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2400" y="936299"/>
            <a:ext cx="2540000" cy="1905001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graphicFrame>
        <p:nvGraphicFramePr>
          <p:cNvPr id="12" name="표">
            <a:extLst>
              <a:ext uri="{FF2B5EF4-FFF2-40B4-BE49-F238E27FC236}">
                <a16:creationId xmlns:a16="http://schemas.microsoft.com/office/drawing/2014/main" id="{972B0934-E2FA-3341-A1BD-C707A43BE9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79637028"/>
              </p:ext>
            </p:extLst>
          </p:nvPr>
        </p:nvGraphicFramePr>
        <p:xfrm>
          <a:off x="714607" y="3118144"/>
          <a:ext cx="11550091" cy="5572738"/>
        </p:xfrm>
        <a:graphic>
          <a:graphicData uri="http://schemas.openxmlformats.org/drawingml/2006/table">
            <a:tbl>
              <a:tblPr>
                <a:tableStyleId>{CF821DB8-F4EB-4A41-A1BA-3FCAFE7338EE}</a:tableStyleId>
              </a:tblPr>
              <a:tblGrid>
                <a:gridCol w="32561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10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561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5673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5046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400" b="1">
                          <a:sym typeface="Helvetica Neue"/>
                        </a:rPr>
                        <a:t>수집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400" b="1">
                          <a:sym typeface="Helvetica Neue"/>
                        </a:rPr>
                        <a:t>정제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400" b="1">
                          <a:sym typeface="Helvetica Neue"/>
                        </a:rPr>
                        <a:t>라벨링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400" b="1">
                          <a:sym typeface="Helvetica Neue"/>
                        </a:rPr>
                        <a:t>데이터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FFFC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6113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u="none" strike="noStrike">
                          <a:solidFill>
                            <a:srgbClr val="333333"/>
                          </a:solidFill>
                          <a:effectLst/>
                          <a:latin typeface="Helvetica Neue "/>
                        </a:rPr>
                        <a:t>STFCB-20201012-0105-0155_20201228_132504_002.dat</a:t>
                      </a: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200" dirty="0" err="1">
                          <a:latin typeface="Helvetica Neue "/>
                          <a:sym typeface="Helvetica Neue"/>
                        </a:rPr>
                        <a:t>정상</a:t>
                      </a:r>
                      <a:r>
                        <a:rPr sz="1200" dirty="0">
                          <a:latin typeface="Helvetica Neue "/>
                          <a:sym typeface="Helvetica Neue"/>
                        </a:rPr>
                        <a:t>
(</a:t>
                      </a:r>
                      <a:r>
                        <a:rPr sz="1200" dirty="0" err="1">
                          <a:latin typeface="Helvetica Neue "/>
                          <a:sym typeface="Helvetica Neue"/>
                        </a:rPr>
                        <a:t>동작</a:t>
                      </a:r>
                      <a:r>
                        <a:rPr sz="1200" dirty="0">
                          <a:latin typeface="Helvetica Neue "/>
                          <a:sym typeface="Helvetica Neue"/>
                        </a:rPr>
                        <a:t>)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u="none" strike="noStrike">
                          <a:solidFill>
                            <a:srgbClr val="333333"/>
                          </a:solidFill>
                          <a:effectLst/>
                          <a:latin typeface="Helvetica Neue "/>
                        </a:rPr>
                        <a:t>STFCB-20201012-0105-0155_20201228_132504_002.csv</a:t>
                      </a: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"/>
                        </a:defRPr>
                      </a:pPr>
                      <a:endParaRPr>
                        <a:latin typeface="Helvetica Neue "/>
                      </a:endParaRPr>
                    </a:p>
                  </a:txBody>
                  <a:tcPr marL="50800" marR="50800" marT="50800" marB="50800" anchor="ctr" horzOverflow="overflow"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61139">
                <a:tc>
                  <a:txBody>
                    <a:bodyPr/>
                    <a:lstStyle/>
                    <a:p>
                      <a:pPr algn="l" defTabSz="457200">
                        <a:defRPr sz="1200" b="1">
                          <a:solidFill>
                            <a:srgbClr val="333333"/>
                          </a:solidFill>
                          <a:latin typeface="Times Roman"/>
                          <a:ea typeface="Times Roman"/>
                          <a:cs typeface="Times Roman"/>
                          <a:sym typeface="Times Roman"/>
                        </a:defRPr>
                      </a:pPr>
                      <a:r>
                        <a:rPr lang="en-US" altLang="ko-KR" sz="1200" b="1" i="0" u="none" strike="noStrike" cap="none" spc="0" baseline="0">
                          <a:solidFill>
                            <a:srgbClr val="000000"/>
                          </a:solidFill>
                          <a:effectLst/>
                          <a:uFillTx/>
                          <a:latin typeface="Helvetica Neue "/>
                          <a:ea typeface="Helvetica Neue"/>
                          <a:cs typeface="Helvetica Neue"/>
                          <a:sym typeface="Times Roman"/>
                        </a:rPr>
                        <a:t>STFCB-20201012-0105-0155_20201228_130904_002.dat</a:t>
                      </a:r>
                      <a:endParaRPr>
                        <a:latin typeface="Helvetica Neue "/>
                      </a:endParaRPr>
                    </a:p>
                  </a:txBody>
                  <a:tcPr marL="50800" marR="50800" marT="50800" marB="50800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200" dirty="0" err="1">
                          <a:latin typeface="Helvetica Neue "/>
                          <a:sym typeface="Helvetica Neue"/>
                        </a:rPr>
                        <a:t>비정상</a:t>
                      </a:r>
                      <a:r>
                        <a:rPr sz="1200" dirty="0">
                          <a:latin typeface="Helvetica Neue "/>
                          <a:sym typeface="Helvetica Neue"/>
                        </a:rPr>
                        <a:t>
(</a:t>
                      </a:r>
                      <a:r>
                        <a:rPr sz="1200" dirty="0" err="1">
                          <a:latin typeface="Helvetica Neue "/>
                          <a:sym typeface="Helvetica Neue"/>
                        </a:rPr>
                        <a:t>비동작</a:t>
                      </a:r>
                      <a:r>
                        <a:rPr sz="1200" dirty="0">
                          <a:latin typeface="Helvetica Neue "/>
                          <a:sym typeface="Helvetica Neue"/>
                        </a:rPr>
                        <a:t>)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200" b="1">
                          <a:solidFill>
                            <a:srgbClr val="333333"/>
                          </a:solidFill>
                          <a:latin typeface="Times Roman"/>
                          <a:ea typeface="Times Roman"/>
                          <a:cs typeface="Times Roman"/>
                          <a:sym typeface="Times Roman"/>
                        </a:defRPr>
                      </a:pPr>
                      <a:r>
                        <a:rPr lang="en-US" altLang="ko-KR" sz="1200" b="1" i="0" u="none" strike="noStrike" cap="none" spc="0" baseline="0">
                          <a:solidFill>
                            <a:srgbClr val="000000"/>
                          </a:solidFill>
                          <a:effectLst/>
                          <a:uFillTx/>
                          <a:latin typeface="Helvetica Neue "/>
                          <a:ea typeface="Helvetica Neue"/>
                          <a:cs typeface="Helvetica Neue"/>
                          <a:sym typeface="Times Roman"/>
                        </a:rPr>
                        <a:t>STFCB-20201012-0105-0155_20201228_130904_002.csv</a:t>
                      </a:r>
                      <a:endParaRPr>
                        <a:latin typeface="Helvetica Neue "/>
                      </a:endParaRPr>
                    </a:p>
                  </a:txBody>
                  <a:tcPr marL="50800" marR="50800" marT="50800" marB="50800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"/>
                        </a:defRPr>
                      </a:pPr>
                      <a:endParaRPr dirty="0">
                        <a:latin typeface="Helvetica Neue "/>
                      </a:endParaRPr>
                    </a:p>
                  </a:txBody>
                  <a:tcPr marL="50800" marR="50800" marT="50800" marB="50800" anchor="ctr" horzOverflow="overflow">
                    <a:blipFill dpi="0" rotWithShape="1"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선"/>
          <p:cNvSpPr/>
          <p:nvPr/>
        </p:nvSpPr>
        <p:spPr>
          <a:xfrm>
            <a:off x="-9675" y="676188"/>
            <a:ext cx="13004802" cy="1"/>
          </a:xfrm>
          <a:prstGeom prst="line">
            <a:avLst/>
          </a:prstGeom>
          <a:ln w="25400">
            <a:solidFill>
              <a:srgbClr val="5A5F5E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600" b="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endParaRPr/>
          </a:p>
        </p:txBody>
      </p:sp>
      <p:sp>
        <p:nvSpPr>
          <p:cNvPr id="179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6385373" y="9296400"/>
            <a:ext cx="227280" cy="324306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</a:t>
            </a:fld>
            <a:endParaRPr/>
          </a:p>
        </p:txBody>
      </p:sp>
      <p:sp>
        <p:nvSpPr>
          <p:cNvPr id="180" name="Copyright(C) 2015~ SC Solution Co., Ltd.…"/>
          <p:cNvSpPr txBox="1"/>
          <p:nvPr/>
        </p:nvSpPr>
        <p:spPr>
          <a:xfrm>
            <a:off x="4812103" y="8822341"/>
            <a:ext cx="3380594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457200">
              <a:defRPr sz="1400" b="0">
                <a:latin typeface="Helvetica"/>
                <a:ea typeface="Helvetica"/>
                <a:cs typeface="Helvetica"/>
                <a:sym typeface="Helvetica"/>
              </a:defRPr>
            </a:pPr>
            <a:r>
              <a:t>Copyright(C) 2015~ SC Solution Co., Ltd.</a:t>
            </a:r>
          </a:p>
          <a:p>
            <a:pPr defTabSz="457200">
              <a:defRPr sz="1400" b="0">
                <a:latin typeface="Helvetica"/>
                <a:ea typeface="Helvetica"/>
                <a:cs typeface="Helvetica"/>
                <a:sym typeface="Helvetica"/>
              </a:defRPr>
            </a:pPr>
            <a:r>
              <a:t>All Rights Reserved  </a:t>
            </a:r>
          </a:p>
        </p:txBody>
      </p:sp>
      <p:pic>
        <p:nvPicPr>
          <p:cNvPr id="181" name="scsolution-logo.png" descr="scsolution-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53613" y="0"/>
            <a:ext cx="1950622" cy="50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82" name="ThingsWare-logo.png" descr="ThingsWare-log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162283" cy="50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83" name="대전 도시철도공사 : 모터 센서 데이터"/>
          <p:cNvSpPr txBox="1">
            <a:spLocks noGrp="1"/>
          </p:cNvSpPr>
          <p:nvPr>
            <p:ph type="title"/>
          </p:nvPr>
        </p:nvSpPr>
        <p:spPr>
          <a:xfrm>
            <a:off x="-1" y="126053"/>
            <a:ext cx="13021670" cy="533401"/>
          </a:xfrm>
          <a:prstGeom prst="rect">
            <a:avLst/>
          </a:prstGeom>
        </p:spPr>
        <p:txBody>
          <a:bodyPr anchor="ctr">
            <a:normAutofit fontScale="90000"/>
          </a:bodyPr>
          <a:lstStyle/>
          <a:p>
            <a:pPr defTabSz="233679">
              <a:defRPr sz="2880" cap="all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대전 도시철도공사 : </a:t>
            </a:r>
            <a:r>
              <a:rPr b="1">
                <a:latin typeface="Gill Sans"/>
                <a:ea typeface="Gill Sans"/>
                <a:cs typeface="Gill Sans"/>
                <a:sym typeface="Gill Sans"/>
              </a:rPr>
              <a:t>모터 센서 데이터</a:t>
            </a:r>
          </a:p>
        </p:txBody>
      </p:sp>
      <p:sp>
        <p:nvSpPr>
          <p:cNvPr id="184" name="1. 모터 센서 데이터"/>
          <p:cNvSpPr txBox="1"/>
          <p:nvPr/>
        </p:nvSpPr>
        <p:spPr>
          <a:xfrm>
            <a:off x="-1" y="844376"/>
            <a:ext cx="13021670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92500" lnSpcReduction="10000"/>
          </a:bodyPr>
          <a:lstStyle/>
          <a:p>
            <a:pPr lvl="3" indent="411480" algn="l" defTabSz="350520">
              <a:lnSpc>
                <a:spcPct val="120000"/>
              </a:lnSpc>
              <a:spcBef>
                <a:spcPts val="2700"/>
              </a:spcBef>
              <a:defRPr sz="2760">
                <a:latin typeface="Gill Sans"/>
                <a:ea typeface="Gill Sans"/>
                <a:cs typeface="Gill Sans"/>
                <a:sym typeface="Gill Sans"/>
              </a:defRPr>
            </a:pPr>
            <a:r>
              <a:t>1. 모터 센서 데이터 </a:t>
            </a:r>
          </a:p>
        </p:txBody>
      </p:sp>
      <p:sp>
        <p:nvSpPr>
          <p:cNvPr id="185" name="1. 전류 센서…"/>
          <p:cNvSpPr txBox="1"/>
          <p:nvPr/>
        </p:nvSpPr>
        <p:spPr>
          <a:xfrm>
            <a:off x="317500" y="1468429"/>
            <a:ext cx="4344138" cy="15308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 defTabSz="914400">
              <a:lnSpc>
                <a:spcPct val="150000"/>
              </a:lnSpc>
              <a:defRPr sz="1600"/>
            </a:pPr>
            <a:r>
              <a:rPr dirty="0"/>
              <a:t>1. </a:t>
            </a:r>
            <a:r>
              <a:rPr dirty="0" err="1"/>
              <a:t>전류</a:t>
            </a:r>
            <a:r>
              <a:rPr dirty="0"/>
              <a:t> </a:t>
            </a:r>
            <a:r>
              <a:rPr dirty="0" err="1"/>
              <a:t>센서</a:t>
            </a:r>
            <a:endParaRPr dirty="0"/>
          </a:p>
          <a:p>
            <a:pPr algn="l" defTabSz="914400">
              <a:lnSpc>
                <a:spcPct val="150000"/>
              </a:lnSpc>
              <a:defRPr sz="1600" b="0"/>
            </a:pPr>
            <a:r>
              <a:rPr b="1" dirty="0"/>
              <a:t> 1.1. </a:t>
            </a:r>
            <a:r>
              <a:rPr b="1" dirty="0" err="1"/>
              <a:t>센서</a:t>
            </a:r>
            <a:r>
              <a:rPr b="1" dirty="0"/>
              <a:t> </a:t>
            </a:r>
            <a:r>
              <a:rPr b="1" dirty="0" err="1"/>
              <a:t>종류</a:t>
            </a:r>
            <a:r>
              <a:rPr b="1" dirty="0"/>
              <a:t> : </a:t>
            </a:r>
            <a:r>
              <a:rPr b="1" dirty="0" err="1"/>
              <a:t>베어링</a:t>
            </a:r>
            <a:r>
              <a:rPr b="1" dirty="0"/>
              <a:t> </a:t>
            </a:r>
            <a:r>
              <a:rPr b="1" dirty="0" err="1"/>
              <a:t>불량</a:t>
            </a:r>
            <a:r>
              <a:rPr b="1" dirty="0"/>
              <a:t> 3.7kW #1-4</a:t>
            </a:r>
          </a:p>
          <a:p>
            <a:pPr algn="l" defTabSz="914400">
              <a:lnSpc>
                <a:spcPct val="150000"/>
              </a:lnSpc>
              <a:defRPr sz="1600" b="0"/>
            </a:pPr>
            <a:r>
              <a:rPr dirty="0"/>
              <a:t>  : STFCB-20201012-0105-0155</a:t>
            </a:r>
            <a:endParaRPr b="1" dirty="0"/>
          </a:p>
          <a:p>
            <a:pPr algn="l" defTabSz="914400">
              <a:lnSpc>
                <a:spcPct val="150000"/>
              </a:lnSpc>
              <a:defRPr sz="1600" b="0"/>
            </a:pP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 err="1"/>
              <a:t>갑천역</a:t>
            </a:r>
            <a:r>
              <a:rPr lang="en-US" altLang="ko-KR" dirty="0"/>
              <a:t>, </a:t>
            </a:r>
            <a:r>
              <a:rPr lang="ko-KR" altLang="en-US" dirty="0" err="1"/>
              <a:t>시점공조실</a:t>
            </a:r>
            <a:r>
              <a:rPr lang="en-US" altLang="ko-KR" dirty="0"/>
              <a:t>, </a:t>
            </a:r>
            <a:r>
              <a:rPr lang="en" altLang="ko-KR" dirty="0"/>
              <a:t>L-EF-02, </a:t>
            </a:r>
            <a:r>
              <a:rPr lang="ko-KR" altLang="en-US" dirty="0"/>
              <a:t>좌 </a:t>
            </a:r>
            <a:r>
              <a:rPr lang="ko-KR" altLang="en-US" dirty="0" err="1"/>
              <a:t>공조실</a:t>
            </a:r>
            <a:r>
              <a:rPr lang="ko-KR" altLang="en-US" dirty="0"/>
              <a:t> 배기</a:t>
            </a:r>
            <a:r>
              <a:rPr lang="en-US" altLang="ko-KR" dirty="0"/>
              <a:t>)</a:t>
            </a:r>
            <a:endParaRPr dirty="0"/>
          </a:p>
        </p:txBody>
      </p:sp>
      <p:pic>
        <p:nvPicPr>
          <p:cNvPr id="186" name="IMG_20201021_181402.jpg" descr="IMG_20201021_181402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2400" y="936299"/>
            <a:ext cx="2540000" cy="1905001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graphicFrame>
        <p:nvGraphicFramePr>
          <p:cNvPr id="12" name="표">
            <a:extLst>
              <a:ext uri="{FF2B5EF4-FFF2-40B4-BE49-F238E27FC236}">
                <a16:creationId xmlns:a16="http://schemas.microsoft.com/office/drawing/2014/main" id="{38DF2748-586D-EF48-8D21-905861B91E0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56152727"/>
              </p:ext>
            </p:extLst>
          </p:nvPr>
        </p:nvGraphicFramePr>
        <p:xfrm>
          <a:off x="714607" y="3118144"/>
          <a:ext cx="11550091" cy="5572738"/>
        </p:xfrm>
        <a:graphic>
          <a:graphicData uri="http://schemas.openxmlformats.org/drawingml/2006/table">
            <a:tbl>
              <a:tblPr>
                <a:tableStyleId>{CF821DB8-F4EB-4A41-A1BA-3FCAFE7338EE}</a:tableStyleId>
              </a:tblPr>
              <a:tblGrid>
                <a:gridCol w="32561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10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561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5673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5046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400" b="1">
                          <a:latin typeface="Helvetica Neue "/>
                          <a:sym typeface="Helvetica Neue"/>
                        </a:rPr>
                        <a:t>수집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400" b="1">
                          <a:latin typeface="Helvetica Neue "/>
                          <a:sym typeface="Helvetica Neue"/>
                        </a:rPr>
                        <a:t>정제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400" b="1">
                          <a:latin typeface="Helvetica Neue "/>
                          <a:sym typeface="Helvetica Neue"/>
                        </a:rPr>
                        <a:t>라벨링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400" b="1">
                          <a:latin typeface="Helvetica Neue "/>
                          <a:sym typeface="Helvetica Neue"/>
                        </a:rPr>
                        <a:t>데이터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FFFC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61139">
                <a:tc>
                  <a:txBody>
                    <a:bodyPr/>
                    <a:lstStyle/>
                    <a:p>
                      <a:pPr algn="l" defTabSz="457200">
                        <a:defRPr sz="1200" b="1">
                          <a:solidFill>
                            <a:srgbClr val="333333"/>
                          </a:solidFill>
                          <a:latin typeface="Times Roman"/>
                          <a:ea typeface="Times Roman"/>
                          <a:cs typeface="Times Roman"/>
                          <a:sym typeface="Times Roman"/>
                        </a:defRPr>
                      </a:pPr>
                      <a:r>
                        <a:rPr lang="en-US" altLang="ko-KR" sz="1200" b="1" i="0" u="none" strike="noStrike" cap="none" spc="0" baseline="0">
                          <a:solidFill>
                            <a:srgbClr val="000000"/>
                          </a:solidFill>
                          <a:effectLst/>
                          <a:uFillTx/>
                          <a:latin typeface="Helvetica Neue "/>
                          <a:ea typeface="Helvetica Neue"/>
                          <a:cs typeface="Helvetica Neue"/>
                          <a:sym typeface="Times Roman"/>
                        </a:rPr>
                        <a:t>STFCB-20201012-0105-0155_20201228_132404_002.dat</a:t>
                      </a:r>
                      <a:endParaRPr>
                        <a:latin typeface="Helvetica Neue "/>
                      </a:endParaRPr>
                    </a:p>
                  </a:txBody>
                  <a:tcPr marL="50800" marR="50800" marT="50800" marB="50800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200">
                          <a:latin typeface="Helvetica Neue "/>
                          <a:sym typeface="Helvetica Neue"/>
                        </a:rPr>
                        <a:t>정상
(동작)</a:t>
                      </a:r>
                      <a:endParaRPr sz="1200" dirty="0">
                        <a:latin typeface="Helvetica Neue 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200" b="1">
                          <a:solidFill>
                            <a:srgbClr val="333333"/>
                          </a:solidFill>
                          <a:latin typeface="Times Roman"/>
                          <a:ea typeface="Times Roman"/>
                          <a:cs typeface="Times Roman"/>
                          <a:sym typeface="Times Roman"/>
                        </a:defRPr>
                      </a:pPr>
                      <a:r>
                        <a:rPr lang="en-US" altLang="ko-KR" sz="1200" b="1" i="0" u="none" strike="noStrike" cap="none" spc="0" baseline="0">
                          <a:solidFill>
                            <a:srgbClr val="000000"/>
                          </a:solidFill>
                          <a:effectLst/>
                          <a:uFillTx/>
                          <a:latin typeface="Helvetica Neue "/>
                          <a:ea typeface="Helvetica Neue"/>
                          <a:cs typeface="Helvetica Neue"/>
                          <a:sym typeface="Times Roman"/>
                        </a:rPr>
                        <a:t>STFCB-20201012-0105-0155_20201228_132404_002.csv</a:t>
                      </a:r>
                      <a:endParaRPr>
                        <a:latin typeface="Helvetica Neue "/>
                      </a:endParaRPr>
                    </a:p>
                  </a:txBody>
                  <a:tcPr marL="50800" marR="50800" marT="50800" marB="50800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"/>
                        </a:defRPr>
                      </a:pPr>
                      <a:endParaRPr>
                        <a:latin typeface="Helvetica Neue "/>
                      </a:endParaRPr>
                    </a:p>
                  </a:txBody>
                  <a:tcPr marL="50800" marR="50800" marT="50800" marB="50800" anchor="ctr" horzOverflow="overflow"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6113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u="none" strike="noStrike">
                          <a:solidFill>
                            <a:srgbClr val="333333"/>
                          </a:solidFill>
                          <a:effectLst/>
                          <a:latin typeface="Helvetica Neue "/>
                        </a:rPr>
                        <a:t>STFCB-20201012-0105-0155_20201228_130004_002.dat</a:t>
                      </a: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200">
                          <a:latin typeface="Helvetica Neue "/>
                          <a:sym typeface="Helvetica Neue"/>
                        </a:rPr>
                        <a:t>비정상
(비동작)</a:t>
                      </a:r>
                      <a:endParaRPr sz="1200" dirty="0">
                        <a:latin typeface="Helvetica Neue 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u="none" strike="noStrike">
                          <a:solidFill>
                            <a:srgbClr val="333333"/>
                          </a:solidFill>
                          <a:effectLst/>
                          <a:latin typeface="Helvetica Neue "/>
                        </a:rPr>
                        <a:t>STFCB-20201012-0105-0155_20201228_130004_002.csv</a:t>
                      </a: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"/>
                        </a:defRPr>
                      </a:pPr>
                      <a:endParaRPr dirty="0">
                        <a:latin typeface="Helvetica Neue "/>
                      </a:endParaRPr>
                    </a:p>
                  </a:txBody>
                  <a:tcPr marL="50800" marR="50800" marT="50800" marB="50800" anchor="ctr" horzOverflow="overflow">
                    <a:blipFill dpi="0" rotWithShape="1"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선"/>
          <p:cNvSpPr/>
          <p:nvPr/>
        </p:nvSpPr>
        <p:spPr>
          <a:xfrm>
            <a:off x="-9675" y="676188"/>
            <a:ext cx="13004802" cy="1"/>
          </a:xfrm>
          <a:prstGeom prst="line">
            <a:avLst/>
          </a:prstGeom>
          <a:ln w="25400">
            <a:solidFill>
              <a:srgbClr val="5A5F5E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600" b="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endParaRPr/>
          </a:p>
        </p:txBody>
      </p:sp>
      <p:sp>
        <p:nvSpPr>
          <p:cNvPr id="190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6385373" y="9296400"/>
            <a:ext cx="227280" cy="324306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</a:t>
            </a:fld>
            <a:endParaRPr/>
          </a:p>
        </p:txBody>
      </p:sp>
      <p:sp>
        <p:nvSpPr>
          <p:cNvPr id="191" name="Copyright(C) 2015~ SC Solution Co., Ltd.…"/>
          <p:cNvSpPr txBox="1"/>
          <p:nvPr/>
        </p:nvSpPr>
        <p:spPr>
          <a:xfrm>
            <a:off x="4812103" y="8822341"/>
            <a:ext cx="3380594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457200">
              <a:defRPr sz="1400" b="0">
                <a:latin typeface="Helvetica"/>
                <a:ea typeface="Helvetica"/>
                <a:cs typeface="Helvetica"/>
                <a:sym typeface="Helvetica"/>
              </a:defRPr>
            </a:pPr>
            <a:r>
              <a:t>Copyright(C) 2015~ SC Solution Co., Ltd.</a:t>
            </a:r>
          </a:p>
          <a:p>
            <a:pPr defTabSz="457200">
              <a:defRPr sz="1400" b="0">
                <a:latin typeface="Helvetica"/>
                <a:ea typeface="Helvetica"/>
                <a:cs typeface="Helvetica"/>
                <a:sym typeface="Helvetica"/>
              </a:defRPr>
            </a:pPr>
            <a:r>
              <a:t>All Rights Reserved  </a:t>
            </a:r>
          </a:p>
        </p:txBody>
      </p:sp>
      <p:pic>
        <p:nvPicPr>
          <p:cNvPr id="192" name="scsolution-logo.png" descr="scsolution-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53613" y="0"/>
            <a:ext cx="1950622" cy="50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93" name="ThingsWare-logo.png" descr="ThingsWare-log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162283" cy="50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94" name="대전 도시철도공사 : 모터 센서 데이터"/>
          <p:cNvSpPr txBox="1">
            <a:spLocks noGrp="1"/>
          </p:cNvSpPr>
          <p:nvPr>
            <p:ph type="title"/>
          </p:nvPr>
        </p:nvSpPr>
        <p:spPr>
          <a:xfrm>
            <a:off x="-1" y="126053"/>
            <a:ext cx="13021670" cy="533401"/>
          </a:xfrm>
          <a:prstGeom prst="rect">
            <a:avLst/>
          </a:prstGeom>
        </p:spPr>
        <p:txBody>
          <a:bodyPr anchor="ctr">
            <a:normAutofit fontScale="90000"/>
          </a:bodyPr>
          <a:lstStyle/>
          <a:p>
            <a:pPr defTabSz="233679">
              <a:defRPr sz="2880" cap="all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대전 도시철도공사 : </a:t>
            </a:r>
            <a:r>
              <a:rPr b="1">
                <a:latin typeface="Gill Sans"/>
                <a:ea typeface="Gill Sans"/>
                <a:cs typeface="Gill Sans"/>
                <a:sym typeface="Gill Sans"/>
              </a:rPr>
              <a:t>모터 센서 데이터</a:t>
            </a:r>
          </a:p>
        </p:txBody>
      </p:sp>
      <p:sp>
        <p:nvSpPr>
          <p:cNvPr id="195" name="1. 모터 센서 데이터"/>
          <p:cNvSpPr txBox="1"/>
          <p:nvPr/>
        </p:nvSpPr>
        <p:spPr>
          <a:xfrm>
            <a:off x="-1" y="844376"/>
            <a:ext cx="13021670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92500" lnSpcReduction="10000"/>
          </a:bodyPr>
          <a:lstStyle/>
          <a:p>
            <a:pPr lvl="3" indent="411480" algn="l" defTabSz="350520">
              <a:lnSpc>
                <a:spcPct val="120000"/>
              </a:lnSpc>
              <a:spcBef>
                <a:spcPts val="2700"/>
              </a:spcBef>
              <a:defRPr sz="2760">
                <a:latin typeface="Gill Sans"/>
                <a:ea typeface="Gill Sans"/>
                <a:cs typeface="Gill Sans"/>
                <a:sym typeface="Gill Sans"/>
              </a:defRPr>
            </a:pPr>
            <a:r>
              <a:t>1. 모터 센서 데이터 </a:t>
            </a:r>
          </a:p>
        </p:txBody>
      </p:sp>
      <p:sp>
        <p:nvSpPr>
          <p:cNvPr id="196" name="1. 전류 센서…"/>
          <p:cNvSpPr txBox="1"/>
          <p:nvPr/>
        </p:nvSpPr>
        <p:spPr>
          <a:xfrm>
            <a:off x="317500" y="1468429"/>
            <a:ext cx="4344138" cy="15308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 defTabSz="914400">
              <a:lnSpc>
                <a:spcPct val="150000"/>
              </a:lnSpc>
              <a:defRPr sz="1600"/>
            </a:pPr>
            <a:r>
              <a:rPr dirty="0"/>
              <a:t>1. </a:t>
            </a:r>
            <a:r>
              <a:rPr dirty="0" err="1"/>
              <a:t>전류</a:t>
            </a:r>
            <a:r>
              <a:rPr dirty="0"/>
              <a:t> </a:t>
            </a:r>
            <a:r>
              <a:rPr dirty="0" err="1"/>
              <a:t>센서</a:t>
            </a:r>
            <a:endParaRPr dirty="0"/>
          </a:p>
          <a:p>
            <a:pPr algn="l" defTabSz="914400">
              <a:lnSpc>
                <a:spcPct val="150000"/>
              </a:lnSpc>
              <a:defRPr sz="1600" b="0"/>
            </a:pPr>
            <a:r>
              <a:rPr b="1" dirty="0"/>
              <a:t> 1.1. </a:t>
            </a:r>
            <a:r>
              <a:rPr b="1" dirty="0" err="1"/>
              <a:t>센서</a:t>
            </a:r>
            <a:r>
              <a:rPr b="1" dirty="0"/>
              <a:t> </a:t>
            </a:r>
            <a:r>
              <a:rPr b="1" dirty="0" err="1"/>
              <a:t>종류</a:t>
            </a:r>
            <a:r>
              <a:rPr b="1" dirty="0"/>
              <a:t> : </a:t>
            </a:r>
            <a:r>
              <a:rPr b="1" dirty="0" err="1"/>
              <a:t>베어링</a:t>
            </a:r>
            <a:r>
              <a:rPr b="1" dirty="0"/>
              <a:t> </a:t>
            </a:r>
            <a:r>
              <a:rPr b="1" dirty="0" err="1"/>
              <a:t>불량</a:t>
            </a:r>
            <a:r>
              <a:rPr b="1" dirty="0"/>
              <a:t> 3.7kW #1-5</a:t>
            </a:r>
          </a:p>
          <a:p>
            <a:pPr algn="l" defTabSz="914400">
              <a:lnSpc>
                <a:spcPct val="150000"/>
              </a:lnSpc>
              <a:defRPr sz="1600" b="0"/>
            </a:pPr>
            <a:r>
              <a:rPr dirty="0"/>
              <a:t>  : STFCB-20201012-0105-0155</a:t>
            </a:r>
            <a:endParaRPr b="1" dirty="0"/>
          </a:p>
          <a:p>
            <a:pPr algn="l" defTabSz="914400">
              <a:lnSpc>
                <a:spcPct val="150000"/>
              </a:lnSpc>
              <a:defRPr sz="1600" b="0"/>
            </a:pP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 err="1"/>
              <a:t>갑천역</a:t>
            </a:r>
            <a:r>
              <a:rPr lang="en-US" altLang="ko-KR" dirty="0"/>
              <a:t>, </a:t>
            </a:r>
            <a:r>
              <a:rPr lang="ko-KR" altLang="en-US" dirty="0" err="1"/>
              <a:t>시점공조실</a:t>
            </a:r>
            <a:r>
              <a:rPr lang="en-US" altLang="ko-KR" dirty="0"/>
              <a:t>, </a:t>
            </a:r>
            <a:r>
              <a:rPr lang="en" altLang="ko-KR" dirty="0"/>
              <a:t>L-EF-02, </a:t>
            </a:r>
            <a:r>
              <a:rPr lang="ko-KR" altLang="en-US" dirty="0"/>
              <a:t>좌 </a:t>
            </a:r>
            <a:r>
              <a:rPr lang="ko-KR" altLang="en-US" dirty="0" err="1"/>
              <a:t>공조실</a:t>
            </a:r>
            <a:r>
              <a:rPr lang="ko-KR" altLang="en-US" dirty="0"/>
              <a:t> 배기</a:t>
            </a:r>
            <a:r>
              <a:rPr lang="en-US" altLang="ko-KR" dirty="0"/>
              <a:t>)</a:t>
            </a:r>
            <a:endParaRPr dirty="0"/>
          </a:p>
        </p:txBody>
      </p:sp>
      <p:pic>
        <p:nvPicPr>
          <p:cNvPr id="197" name="IMG_20201021_181402.jpg" descr="IMG_20201021_181402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2400" y="936299"/>
            <a:ext cx="2540000" cy="1905001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graphicFrame>
        <p:nvGraphicFramePr>
          <p:cNvPr id="12" name="표">
            <a:extLst>
              <a:ext uri="{FF2B5EF4-FFF2-40B4-BE49-F238E27FC236}">
                <a16:creationId xmlns:a16="http://schemas.microsoft.com/office/drawing/2014/main" id="{E651F436-D590-6145-89C2-A1CDE4E97C2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28946704"/>
              </p:ext>
            </p:extLst>
          </p:nvPr>
        </p:nvGraphicFramePr>
        <p:xfrm>
          <a:off x="714607" y="3118144"/>
          <a:ext cx="11550091" cy="5572738"/>
        </p:xfrm>
        <a:graphic>
          <a:graphicData uri="http://schemas.openxmlformats.org/drawingml/2006/table">
            <a:tbl>
              <a:tblPr>
                <a:tableStyleId>{CF821DB8-F4EB-4A41-A1BA-3FCAFE7338EE}</a:tableStyleId>
              </a:tblPr>
              <a:tblGrid>
                <a:gridCol w="32561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10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561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5673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5046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400" b="1">
                          <a:latin typeface="Helvetica Neue "/>
                          <a:sym typeface="Helvetica Neue"/>
                        </a:rPr>
                        <a:t>수집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400" b="1">
                          <a:latin typeface="Helvetica Neue "/>
                          <a:sym typeface="Helvetica Neue"/>
                        </a:rPr>
                        <a:t>정제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400" b="1">
                          <a:latin typeface="Helvetica Neue "/>
                          <a:sym typeface="Helvetica Neue"/>
                        </a:rPr>
                        <a:t>라벨링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400" b="1">
                          <a:latin typeface="Helvetica Neue "/>
                          <a:sym typeface="Helvetica Neue"/>
                        </a:rPr>
                        <a:t>데이터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FFFC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61139">
                <a:tc>
                  <a:txBody>
                    <a:bodyPr/>
                    <a:lstStyle/>
                    <a:p>
                      <a:pPr marL="0" marR="0" lvl="0" indent="0" algn="l" defTabSz="4572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1">
                          <a:solidFill>
                            <a:srgbClr val="333333"/>
                          </a:solidFill>
                          <a:latin typeface="Times Roman"/>
                          <a:ea typeface="Times Roman"/>
                          <a:cs typeface="Times Roman"/>
                          <a:sym typeface="Times Roman"/>
                        </a:defRPr>
                      </a:pPr>
                      <a:r>
                        <a:rPr lang="en-US" altLang="ko-KR" sz="1200" b="1" u="none" strike="noStrike">
                          <a:solidFill>
                            <a:srgbClr val="333333"/>
                          </a:solidFill>
                          <a:effectLst/>
                          <a:latin typeface="Helvetica Neue "/>
                        </a:rPr>
                        <a:t>STFCB-20201012-0105-0155_20201228_132204_002.dat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200" dirty="0" err="1">
                          <a:latin typeface="Helvetica Neue "/>
                          <a:sym typeface="Helvetica Neue"/>
                        </a:rPr>
                        <a:t>정상</a:t>
                      </a:r>
                      <a:r>
                        <a:rPr sz="1200" dirty="0">
                          <a:latin typeface="Helvetica Neue "/>
                          <a:sym typeface="Helvetica Neue"/>
                        </a:rPr>
                        <a:t>
(</a:t>
                      </a:r>
                      <a:r>
                        <a:rPr sz="1200" dirty="0" err="1">
                          <a:latin typeface="Helvetica Neue "/>
                          <a:sym typeface="Helvetica Neue"/>
                        </a:rPr>
                        <a:t>동작</a:t>
                      </a:r>
                      <a:r>
                        <a:rPr sz="1200" dirty="0">
                          <a:latin typeface="Helvetica Neue "/>
                          <a:sym typeface="Helvetica Neue"/>
                        </a:rPr>
                        <a:t>)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200" b="1">
                          <a:solidFill>
                            <a:srgbClr val="333333"/>
                          </a:solidFill>
                          <a:latin typeface="Times Roman"/>
                          <a:ea typeface="Times Roman"/>
                          <a:cs typeface="Times Roman"/>
                          <a:sym typeface="Times Roman"/>
                        </a:defRPr>
                      </a:pPr>
                      <a:r>
                        <a:rPr lang="en-US" altLang="ko-KR" sz="1200" b="1" u="none" strike="noStrike">
                          <a:solidFill>
                            <a:srgbClr val="333333"/>
                          </a:solidFill>
                          <a:effectLst/>
                          <a:latin typeface="Helvetica Neue "/>
                        </a:rPr>
                        <a:t>STFCB-20201012-0105-0155_20201228_132204_002.csv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"/>
                        </a:defRPr>
                      </a:pPr>
                      <a:endParaRPr>
                        <a:latin typeface="Helvetica Neue "/>
                      </a:endParaRPr>
                    </a:p>
                  </a:txBody>
                  <a:tcPr marL="50800" marR="50800" marT="50800" marB="50800" anchor="ctr" horzOverflow="overflow"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6113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u="none" strike="noStrike">
                          <a:solidFill>
                            <a:srgbClr val="333333"/>
                          </a:solidFill>
                          <a:effectLst/>
                          <a:latin typeface="Helvetica Neue "/>
                        </a:rPr>
                        <a:t>STFCB-20201012-0105-0155_20201228_125704_002.dat</a:t>
                      </a: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200" dirty="0" err="1">
                          <a:latin typeface="Helvetica Neue "/>
                          <a:sym typeface="Helvetica Neue"/>
                        </a:rPr>
                        <a:t>비정상</a:t>
                      </a:r>
                      <a:r>
                        <a:rPr sz="1200" dirty="0">
                          <a:latin typeface="Helvetica Neue "/>
                          <a:sym typeface="Helvetica Neue"/>
                        </a:rPr>
                        <a:t>
(</a:t>
                      </a:r>
                      <a:r>
                        <a:rPr sz="1200" dirty="0" err="1">
                          <a:latin typeface="Helvetica Neue "/>
                          <a:sym typeface="Helvetica Neue"/>
                        </a:rPr>
                        <a:t>비동작</a:t>
                      </a:r>
                      <a:r>
                        <a:rPr sz="1200" dirty="0">
                          <a:latin typeface="Helvetica Neue "/>
                          <a:sym typeface="Helvetica Neue"/>
                        </a:rPr>
                        <a:t>)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u="none" strike="noStrike">
                          <a:solidFill>
                            <a:srgbClr val="333333"/>
                          </a:solidFill>
                          <a:effectLst/>
                          <a:latin typeface="Helvetica Neue "/>
                        </a:rPr>
                        <a:t>STFCB-20201012-0105-0155_20201228_125704_002.csv</a:t>
                      </a: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"/>
                        </a:defRPr>
                      </a:pPr>
                      <a:endParaRPr dirty="0">
                        <a:latin typeface="Helvetica Neue "/>
                      </a:endParaRPr>
                    </a:p>
                  </a:txBody>
                  <a:tcPr marL="50800" marR="50800" marT="50800" marB="50800" anchor="ctr" horzOverflow="overflow">
                    <a:blipFill dpi="0" rotWithShape="1"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선"/>
          <p:cNvSpPr/>
          <p:nvPr/>
        </p:nvSpPr>
        <p:spPr>
          <a:xfrm>
            <a:off x="-9675" y="676188"/>
            <a:ext cx="13004802" cy="1"/>
          </a:xfrm>
          <a:prstGeom prst="line">
            <a:avLst/>
          </a:prstGeom>
          <a:ln w="25400">
            <a:solidFill>
              <a:srgbClr val="5A5F5E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600" b="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endParaRPr/>
          </a:p>
        </p:txBody>
      </p:sp>
      <p:sp>
        <p:nvSpPr>
          <p:cNvPr id="201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6385373" y="9296400"/>
            <a:ext cx="227280" cy="324306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6</a:t>
            </a:fld>
            <a:endParaRPr/>
          </a:p>
        </p:txBody>
      </p:sp>
      <p:sp>
        <p:nvSpPr>
          <p:cNvPr id="202" name="Copyright(C) 2015~ SC Solution Co., Ltd.…"/>
          <p:cNvSpPr txBox="1"/>
          <p:nvPr/>
        </p:nvSpPr>
        <p:spPr>
          <a:xfrm>
            <a:off x="4812103" y="8822341"/>
            <a:ext cx="3380594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457200">
              <a:defRPr sz="1400" b="0">
                <a:latin typeface="Helvetica"/>
                <a:ea typeface="Helvetica"/>
                <a:cs typeface="Helvetica"/>
                <a:sym typeface="Helvetica"/>
              </a:defRPr>
            </a:pPr>
            <a:r>
              <a:t>Copyright(C) 2015~ SC Solution Co., Ltd.</a:t>
            </a:r>
          </a:p>
          <a:p>
            <a:pPr defTabSz="457200">
              <a:defRPr sz="1400" b="0">
                <a:latin typeface="Helvetica"/>
                <a:ea typeface="Helvetica"/>
                <a:cs typeface="Helvetica"/>
                <a:sym typeface="Helvetica"/>
              </a:defRPr>
            </a:pPr>
            <a:r>
              <a:t>All Rights Reserved  </a:t>
            </a:r>
          </a:p>
        </p:txBody>
      </p:sp>
      <p:pic>
        <p:nvPicPr>
          <p:cNvPr id="203" name="scsolution-logo.png" descr="scsolution-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53613" y="0"/>
            <a:ext cx="1950622" cy="50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04" name="ThingsWare-logo.png" descr="ThingsWare-log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162283" cy="50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05" name="대전 도시철도공사 : 모터 센서 데이터"/>
          <p:cNvSpPr txBox="1">
            <a:spLocks noGrp="1"/>
          </p:cNvSpPr>
          <p:nvPr>
            <p:ph type="title"/>
          </p:nvPr>
        </p:nvSpPr>
        <p:spPr>
          <a:xfrm>
            <a:off x="-1" y="126053"/>
            <a:ext cx="13021670" cy="533401"/>
          </a:xfrm>
          <a:prstGeom prst="rect">
            <a:avLst/>
          </a:prstGeom>
        </p:spPr>
        <p:txBody>
          <a:bodyPr anchor="ctr">
            <a:normAutofit fontScale="90000"/>
          </a:bodyPr>
          <a:lstStyle/>
          <a:p>
            <a:pPr defTabSz="233679">
              <a:defRPr sz="2880" cap="all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대전 도시철도공사 : </a:t>
            </a:r>
            <a:r>
              <a:rPr b="1">
                <a:latin typeface="Gill Sans"/>
                <a:ea typeface="Gill Sans"/>
                <a:cs typeface="Gill Sans"/>
                <a:sym typeface="Gill Sans"/>
              </a:rPr>
              <a:t>모터 센서 데이터</a:t>
            </a:r>
          </a:p>
        </p:txBody>
      </p:sp>
      <p:sp>
        <p:nvSpPr>
          <p:cNvPr id="206" name="1. 모터 센서 데이터"/>
          <p:cNvSpPr txBox="1"/>
          <p:nvPr/>
        </p:nvSpPr>
        <p:spPr>
          <a:xfrm>
            <a:off x="-1" y="844376"/>
            <a:ext cx="13021670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92500" lnSpcReduction="10000"/>
          </a:bodyPr>
          <a:lstStyle/>
          <a:p>
            <a:pPr lvl="3" indent="411480" algn="l" defTabSz="350520">
              <a:lnSpc>
                <a:spcPct val="120000"/>
              </a:lnSpc>
              <a:spcBef>
                <a:spcPts val="2700"/>
              </a:spcBef>
              <a:defRPr sz="2760">
                <a:latin typeface="Gill Sans"/>
                <a:ea typeface="Gill Sans"/>
                <a:cs typeface="Gill Sans"/>
                <a:sym typeface="Gill Sans"/>
              </a:defRPr>
            </a:pPr>
            <a:r>
              <a:t>1. 모터 센서 데이터 </a:t>
            </a:r>
          </a:p>
        </p:txBody>
      </p:sp>
      <p:sp>
        <p:nvSpPr>
          <p:cNvPr id="207" name="1. 전류 센서…"/>
          <p:cNvSpPr txBox="1"/>
          <p:nvPr/>
        </p:nvSpPr>
        <p:spPr>
          <a:xfrm>
            <a:off x="317500" y="1468429"/>
            <a:ext cx="4344138" cy="15308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 defTabSz="914400">
              <a:lnSpc>
                <a:spcPct val="150000"/>
              </a:lnSpc>
              <a:defRPr sz="1600"/>
            </a:pPr>
            <a:r>
              <a:rPr dirty="0"/>
              <a:t>1. </a:t>
            </a:r>
            <a:r>
              <a:rPr dirty="0" err="1"/>
              <a:t>전류</a:t>
            </a:r>
            <a:r>
              <a:rPr dirty="0"/>
              <a:t> </a:t>
            </a:r>
            <a:r>
              <a:rPr dirty="0" err="1"/>
              <a:t>센서</a:t>
            </a:r>
            <a:endParaRPr dirty="0"/>
          </a:p>
          <a:p>
            <a:pPr algn="l" defTabSz="914400">
              <a:lnSpc>
                <a:spcPct val="150000"/>
              </a:lnSpc>
              <a:defRPr sz="1600" b="0"/>
            </a:pPr>
            <a:r>
              <a:rPr b="1" dirty="0"/>
              <a:t> 1.1. </a:t>
            </a:r>
            <a:r>
              <a:rPr b="1" dirty="0" err="1"/>
              <a:t>센서</a:t>
            </a:r>
            <a:r>
              <a:rPr b="1" dirty="0"/>
              <a:t> </a:t>
            </a:r>
            <a:r>
              <a:rPr b="1" dirty="0" err="1"/>
              <a:t>종류</a:t>
            </a:r>
            <a:r>
              <a:rPr b="1" dirty="0"/>
              <a:t> : </a:t>
            </a:r>
            <a:r>
              <a:rPr b="1" dirty="0" err="1"/>
              <a:t>베어링</a:t>
            </a:r>
            <a:r>
              <a:rPr b="1" dirty="0"/>
              <a:t> </a:t>
            </a:r>
            <a:r>
              <a:rPr b="1" dirty="0" err="1"/>
              <a:t>불량</a:t>
            </a:r>
            <a:r>
              <a:rPr b="1" dirty="0"/>
              <a:t> 3.7kW #1-6</a:t>
            </a:r>
          </a:p>
          <a:p>
            <a:pPr algn="l" defTabSz="914400">
              <a:lnSpc>
                <a:spcPct val="150000"/>
              </a:lnSpc>
              <a:defRPr sz="1600" b="0"/>
            </a:pPr>
            <a:r>
              <a:rPr dirty="0"/>
              <a:t>  : STFCB-20201012-0105-0155</a:t>
            </a:r>
            <a:endParaRPr b="1" dirty="0"/>
          </a:p>
          <a:p>
            <a:pPr algn="l" defTabSz="914400">
              <a:lnSpc>
                <a:spcPct val="150000"/>
              </a:lnSpc>
              <a:defRPr sz="1600" b="0"/>
            </a:pP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 err="1"/>
              <a:t>갑천역</a:t>
            </a:r>
            <a:r>
              <a:rPr lang="en-US" altLang="ko-KR" dirty="0"/>
              <a:t>, </a:t>
            </a:r>
            <a:r>
              <a:rPr lang="ko-KR" altLang="en-US" dirty="0" err="1"/>
              <a:t>시점공조실</a:t>
            </a:r>
            <a:r>
              <a:rPr lang="en-US" altLang="ko-KR" dirty="0"/>
              <a:t>, </a:t>
            </a:r>
            <a:r>
              <a:rPr lang="en" altLang="ko-KR" dirty="0"/>
              <a:t>L-EF-02, </a:t>
            </a:r>
            <a:r>
              <a:rPr lang="ko-KR" altLang="en-US" dirty="0"/>
              <a:t>좌 </a:t>
            </a:r>
            <a:r>
              <a:rPr lang="ko-KR" altLang="en-US" dirty="0" err="1"/>
              <a:t>공조실</a:t>
            </a:r>
            <a:r>
              <a:rPr lang="ko-KR" altLang="en-US" dirty="0"/>
              <a:t> 배기</a:t>
            </a:r>
            <a:r>
              <a:rPr lang="en-US" altLang="ko-KR" dirty="0"/>
              <a:t>)</a:t>
            </a:r>
            <a:endParaRPr dirty="0"/>
          </a:p>
        </p:txBody>
      </p:sp>
      <p:pic>
        <p:nvPicPr>
          <p:cNvPr id="208" name="IMG_20201021_181402.jpg" descr="IMG_20201021_181402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2400" y="936299"/>
            <a:ext cx="2540000" cy="1905001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graphicFrame>
        <p:nvGraphicFramePr>
          <p:cNvPr id="12" name="표">
            <a:extLst>
              <a:ext uri="{FF2B5EF4-FFF2-40B4-BE49-F238E27FC236}">
                <a16:creationId xmlns:a16="http://schemas.microsoft.com/office/drawing/2014/main" id="{8E226BE1-8BE4-5A41-B388-E80977DEDFB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57946251"/>
              </p:ext>
            </p:extLst>
          </p:nvPr>
        </p:nvGraphicFramePr>
        <p:xfrm>
          <a:off x="714607" y="3118144"/>
          <a:ext cx="11550091" cy="5572738"/>
        </p:xfrm>
        <a:graphic>
          <a:graphicData uri="http://schemas.openxmlformats.org/drawingml/2006/table">
            <a:tbl>
              <a:tblPr>
                <a:tableStyleId>{CF821DB8-F4EB-4A41-A1BA-3FCAFE7338EE}</a:tableStyleId>
              </a:tblPr>
              <a:tblGrid>
                <a:gridCol w="32561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10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561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5673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5046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400" b="1">
                          <a:latin typeface="Helvetica Neue "/>
                          <a:sym typeface="Helvetica Neue"/>
                        </a:rPr>
                        <a:t>수집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400" b="1">
                          <a:latin typeface="Helvetica Neue "/>
                          <a:sym typeface="Helvetica Neue"/>
                        </a:rPr>
                        <a:t>정제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400" b="1">
                          <a:latin typeface="Helvetica Neue "/>
                          <a:sym typeface="Helvetica Neue"/>
                        </a:rPr>
                        <a:t>라벨링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400" b="1">
                          <a:latin typeface="Helvetica Neue "/>
                          <a:sym typeface="Helvetica Neue"/>
                        </a:rPr>
                        <a:t>데이터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FFFC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6113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u="none" strike="noStrike">
                          <a:solidFill>
                            <a:srgbClr val="333333"/>
                          </a:solidFill>
                          <a:effectLst/>
                          <a:latin typeface="Helvetica Neue "/>
                        </a:rPr>
                        <a:t>STFCB-20201012-0105-0155_20201228_122804_002.dat</a:t>
                      </a: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200" dirty="0" err="1">
                          <a:latin typeface="Helvetica Neue "/>
                          <a:sym typeface="Helvetica Neue"/>
                        </a:rPr>
                        <a:t>정상</a:t>
                      </a:r>
                      <a:r>
                        <a:rPr sz="1200" dirty="0">
                          <a:latin typeface="Helvetica Neue "/>
                          <a:sym typeface="Helvetica Neue"/>
                        </a:rPr>
                        <a:t>
(</a:t>
                      </a:r>
                      <a:r>
                        <a:rPr sz="1200" dirty="0" err="1">
                          <a:latin typeface="Helvetica Neue "/>
                          <a:sym typeface="Helvetica Neue"/>
                        </a:rPr>
                        <a:t>동작</a:t>
                      </a:r>
                      <a:r>
                        <a:rPr sz="1200" dirty="0">
                          <a:latin typeface="Helvetica Neue "/>
                          <a:sym typeface="Helvetica Neue"/>
                        </a:rPr>
                        <a:t>)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u="none" strike="noStrike">
                          <a:solidFill>
                            <a:srgbClr val="333333"/>
                          </a:solidFill>
                          <a:effectLst/>
                          <a:latin typeface="Helvetica Neue "/>
                        </a:rPr>
                        <a:t>STFCB-20201012-0105-0155_20201228_122804_002.csv</a:t>
                      </a: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"/>
                        </a:defRPr>
                      </a:pPr>
                      <a:endParaRPr>
                        <a:latin typeface="Helvetica Neue "/>
                      </a:endParaRPr>
                    </a:p>
                  </a:txBody>
                  <a:tcPr marL="50800" marR="50800" marT="50800" marB="50800" anchor="ctr" horzOverflow="overflow"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61139">
                <a:tc>
                  <a:txBody>
                    <a:bodyPr/>
                    <a:lstStyle/>
                    <a:p>
                      <a:pPr algn="l" defTabSz="457200">
                        <a:defRPr sz="1200" b="1">
                          <a:solidFill>
                            <a:srgbClr val="333333"/>
                          </a:solidFill>
                          <a:latin typeface="Times Roman"/>
                          <a:ea typeface="Times Roman"/>
                          <a:cs typeface="Times Roman"/>
                          <a:sym typeface="Times Roman"/>
                        </a:defRPr>
                      </a:pPr>
                      <a:r>
                        <a:rPr lang="en-US" altLang="ko-KR" sz="1200" b="1" i="0" u="none" strike="noStrike" cap="none" spc="0" baseline="0">
                          <a:solidFill>
                            <a:srgbClr val="000000"/>
                          </a:solidFill>
                          <a:effectLst/>
                          <a:uFillTx/>
                          <a:latin typeface="Helvetica Neue "/>
                          <a:ea typeface="Helvetica Neue"/>
                          <a:cs typeface="Helvetica Neue"/>
                          <a:sym typeface="Times Roman"/>
                        </a:rPr>
                        <a:t>STFCB-20201012-0105-0155_20201228_121304_002.dat</a:t>
                      </a:r>
                      <a:endParaRPr>
                        <a:latin typeface="Helvetica Neue "/>
                      </a:endParaRPr>
                    </a:p>
                  </a:txBody>
                  <a:tcPr marL="50800" marR="50800" marT="50800" marB="50800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200" dirty="0" err="1">
                          <a:latin typeface="Helvetica Neue "/>
                          <a:sym typeface="Helvetica Neue"/>
                        </a:rPr>
                        <a:t>비정상</a:t>
                      </a:r>
                      <a:r>
                        <a:rPr sz="1200" dirty="0">
                          <a:latin typeface="Helvetica Neue "/>
                          <a:sym typeface="Helvetica Neue"/>
                        </a:rPr>
                        <a:t>
(</a:t>
                      </a:r>
                      <a:r>
                        <a:rPr sz="1200" dirty="0" err="1">
                          <a:latin typeface="Helvetica Neue "/>
                          <a:sym typeface="Helvetica Neue"/>
                        </a:rPr>
                        <a:t>비동작</a:t>
                      </a:r>
                      <a:r>
                        <a:rPr sz="1200" dirty="0">
                          <a:latin typeface="Helvetica Neue "/>
                          <a:sym typeface="Helvetica Neue"/>
                        </a:rPr>
                        <a:t>)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200" b="1">
                          <a:solidFill>
                            <a:srgbClr val="333333"/>
                          </a:solidFill>
                          <a:latin typeface="Times Roman"/>
                          <a:ea typeface="Times Roman"/>
                          <a:cs typeface="Times Roman"/>
                          <a:sym typeface="Times Roman"/>
                        </a:defRPr>
                      </a:pPr>
                      <a:r>
                        <a:rPr lang="en-US" altLang="ko-KR" sz="1200" b="1" i="0" u="none" strike="noStrike" cap="none" spc="0" baseline="0">
                          <a:solidFill>
                            <a:srgbClr val="000000"/>
                          </a:solidFill>
                          <a:effectLst/>
                          <a:uFillTx/>
                          <a:latin typeface="Helvetica Neue "/>
                          <a:ea typeface="Helvetica Neue"/>
                          <a:cs typeface="Helvetica Neue"/>
                          <a:sym typeface="Times Roman"/>
                        </a:rPr>
                        <a:t>STFCB-20201012-0105-0155_20201228_121304_002.csv</a:t>
                      </a:r>
                      <a:endParaRPr>
                        <a:latin typeface="Helvetica Neue "/>
                      </a:endParaRPr>
                    </a:p>
                  </a:txBody>
                  <a:tcPr marL="50800" marR="50800" marT="50800" marB="50800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"/>
                        </a:defRPr>
                      </a:pPr>
                      <a:endParaRPr dirty="0">
                        <a:latin typeface="Helvetica Neue "/>
                      </a:endParaRPr>
                    </a:p>
                  </a:txBody>
                  <a:tcPr marL="50800" marR="50800" marT="50800" marB="50800" anchor="ctr" horzOverflow="overflow">
                    <a:blipFill dpi="0" rotWithShape="1"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</TotalTime>
  <Words>498</Words>
  <Application>Microsoft Office PowerPoint</Application>
  <PresentationFormat>사용자 지정</PresentationFormat>
  <Paragraphs>114</Paragraphs>
  <Slides>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16" baseType="lpstr">
      <vt:lpstr>Apple SD 산돌고딕 Neo 옅은체</vt:lpstr>
      <vt:lpstr>Gill Sans</vt:lpstr>
      <vt:lpstr>Gill Sans Light</vt:lpstr>
      <vt:lpstr>Helvetica Neue</vt:lpstr>
      <vt:lpstr>Helvetica Neue </vt:lpstr>
      <vt:lpstr>Helvetica Neue Light</vt:lpstr>
      <vt:lpstr>Helvetica Neue Medium</vt:lpstr>
      <vt:lpstr>Helvetica Neue Thin</vt:lpstr>
      <vt:lpstr>Helvetica</vt:lpstr>
      <vt:lpstr>White</vt:lpstr>
      <vt:lpstr>대전 도시철도공사 : 모터 센서 데이터</vt:lpstr>
      <vt:lpstr>대전 도시철도공사 : 모터 센서 데이터</vt:lpstr>
      <vt:lpstr>대전 도시철도공사 : 모터 센서 데이터</vt:lpstr>
      <vt:lpstr>대전 도시철도공사 : 모터 센서 데이터</vt:lpstr>
      <vt:lpstr>대전 도시철도공사 : 모터 센서 데이터</vt:lpstr>
      <vt:lpstr>대전 도시철도공사 : 모터 센서 데이터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HP</dc:creator>
  <cp:lastModifiedBy>Ean</cp:lastModifiedBy>
  <cp:revision>8</cp:revision>
  <dcterms:modified xsi:type="dcterms:W3CDTF">2021-01-06T14:49:18Z</dcterms:modified>
</cp:coreProperties>
</file>